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handoutMasterIdLst>
    <p:handoutMasterId r:id="rId20"/>
  </p:handoutMasterIdLst>
  <p:sldIdLst>
    <p:sldId id="257" r:id="rId3"/>
    <p:sldId id="275" r:id="rId4"/>
    <p:sldId id="277" r:id="rId5"/>
    <p:sldId id="278" r:id="rId6"/>
    <p:sldId id="279" r:id="rId7"/>
    <p:sldId id="280" r:id="rId8"/>
    <p:sldId id="281" r:id="rId9"/>
    <p:sldId id="282" r:id="rId10"/>
    <p:sldId id="286" r:id="rId11"/>
    <p:sldId id="283" r:id="rId12"/>
    <p:sldId id="284" r:id="rId13"/>
    <p:sldId id="276" r:id="rId14"/>
    <p:sldId id="259" r:id="rId15"/>
    <p:sldId id="285" r:id="rId16"/>
    <p:sldId id="287" r:id="rId17"/>
    <p:sldId id="274" r:id="rId18"/>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0000"/>
    <a:srgbClr val="0000FF"/>
    <a:srgbClr val="A46200"/>
    <a:srgbClr val="5C1F00"/>
    <a:srgbClr val="600000"/>
    <a:srgbClr val="D07C00"/>
    <a:srgbClr val="B4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44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512EDA09-32E0-49C0-9D61-B46AE1AA2BD0}" type="datetimeFigureOut">
              <a:rPr lang="en-US" smtClean="0"/>
              <a:t>8/20/2015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2F1328C7-1819-4334-AD71-582B7B7008C2}" type="slidenum">
              <a:rPr lang="en-US" smtClean="0"/>
              <a:t>‹#›</a:t>
            </a:fld>
            <a:endParaRPr lang="en-US"/>
          </a:p>
        </p:txBody>
      </p:sp>
    </p:spTree>
    <p:extLst>
      <p:ext uri="{BB962C8B-B14F-4D97-AF65-F5344CB8AC3E}">
        <p14:creationId xmlns:p14="http://schemas.microsoft.com/office/powerpoint/2010/main" val="2072841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0520"/>
          </a:xfrm>
          <a:prstGeom prst="rect">
            <a:avLst/>
          </a:prstGeom>
        </p:spPr>
        <p:txBody>
          <a:bodyPr vert="horz" lIns="92830" tIns="46415" rIns="92830" bIns="46415" rtlCol="0"/>
          <a:lstStyle>
            <a:lvl1pPr algn="r">
              <a:defRPr sz="1200"/>
            </a:lvl1pPr>
          </a:lstStyle>
          <a:p>
            <a:fld id="{8E8BC68B-6BC5-4849-82FB-120CC0CFB32A}" type="datetimeFigureOut">
              <a:rPr lang="en-US" smtClean="0"/>
              <a:t>8/20/2015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258"/>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0520"/>
          </a:xfrm>
          <a:prstGeom prst="rect">
            <a:avLst/>
          </a:prstGeom>
        </p:spPr>
        <p:txBody>
          <a:bodyPr vert="horz" lIns="92830" tIns="46415" rIns="92830" bIns="46415" rtlCol="0" anchor="b"/>
          <a:lstStyle>
            <a:lvl1pPr algn="r">
              <a:defRPr sz="1200"/>
            </a:lvl1pPr>
          </a:lstStyle>
          <a:p>
            <a:fld id="{170DA3F9-65AC-441B-8912-D78CBC1B17FC}" type="slidenum">
              <a:rPr lang="en-US" smtClean="0"/>
              <a:t>‹#›</a:t>
            </a:fld>
            <a:endParaRPr lang="en-US"/>
          </a:p>
        </p:txBody>
      </p:sp>
    </p:spTree>
    <p:extLst>
      <p:ext uri="{BB962C8B-B14F-4D97-AF65-F5344CB8AC3E}">
        <p14:creationId xmlns:p14="http://schemas.microsoft.com/office/powerpoint/2010/main" val="1739070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5E4551-763A-4615-9150-847F45F555CA}"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2632141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5E4551-763A-4615-9150-847F45F555CA}"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2174304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5E4551-763A-4615-9150-847F45F555CA}"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13743209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2130425"/>
            <a:ext cx="7772400" cy="1470025"/>
          </a:xfrm>
        </p:spPr>
        <p:txBody>
          <a:bodyPr/>
          <a:lstStyle>
            <a:lvl1pPr>
              <a:defRPr/>
            </a:lvl1pPr>
          </a:lstStyle>
          <a:p>
            <a:pPr lvl="0"/>
            <a:r>
              <a:rPr lang="en-US" noProof="0" smtClean="0"/>
              <a:t>Click to edit Master title style</a:t>
            </a:r>
          </a:p>
        </p:txBody>
      </p:sp>
      <p:sp>
        <p:nvSpPr>
          <p:cNvPr id="512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8707539-2CAC-413C-B53C-D5263D772A8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715977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6B62CE9-20DA-494A-AD31-9BE44B0603F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0524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EAAF429-63FE-4A15-A24C-E2237B946E4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81802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182BB7-13CE-4E25-841F-AEB6139FEA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9985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0B73715E-D0C8-4A7C-8A24-90473CA042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4268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9724540-C649-43E7-9D1A-03220C4807E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631687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80FC472-5D5A-495C-B90C-BD7201FAA59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97695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8897A0B-985C-4903-BEB1-5363D85ECFF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8936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5E4551-763A-4615-9150-847F45F555CA}"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1532985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372F24E-58E0-492C-B245-5B7BC51570A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53544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F7FA95-B2EE-467C-A682-6714B9A3BA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66319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53F14EE-7BC7-4C4E-9056-DAF9C1DC46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228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5E4551-763A-4615-9150-847F45F555CA}" type="datetimeFigureOut">
              <a:rPr lang="en-US" smtClean="0"/>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1867695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5E4551-763A-4615-9150-847F45F555CA}"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42053701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5E4551-763A-4615-9150-847F45F555CA}" type="datetimeFigureOut">
              <a:rPr lang="en-US" smtClean="0"/>
              <a:t>8/20/2015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105962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5E4551-763A-4615-9150-847F45F555CA}" type="datetimeFigureOut">
              <a:rPr lang="en-US" smtClean="0"/>
              <a:t>8/20/2015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3107648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5E4551-763A-4615-9150-847F45F555CA}" type="datetimeFigureOut">
              <a:rPr lang="en-US" smtClean="0"/>
              <a:t>8/20/2015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1022176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5E4551-763A-4615-9150-847F45F555CA}"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253607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5E4551-763A-4615-9150-847F45F555CA}" type="datetimeFigureOut">
              <a:rPr lang="en-US" smtClean="0"/>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41DA9A-D7A4-49D7-B090-BF95BF6B84CF}" type="slidenum">
              <a:rPr lang="en-US" smtClean="0"/>
              <a:t>‹#›</a:t>
            </a:fld>
            <a:endParaRPr lang="en-US"/>
          </a:p>
        </p:txBody>
      </p:sp>
    </p:spTree>
    <p:extLst>
      <p:ext uri="{BB962C8B-B14F-4D97-AF65-F5344CB8AC3E}">
        <p14:creationId xmlns:p14="http://schemas.microsoft.com/office/powerpoint/2010/main" val="269691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79000">
              <a:srgbClr val="EFFAFB"/>
            </a:gs>
            <a:gs pos="85000">
              <a:srgbClr val="AFB0B2"/>
            </a:gs>
            <a:gs pos="88000">
              <a:srgbClr val="815354"/>
            </a:gs>
            <a:gs pos="93000">
              <a:srgbClr val="580000"/>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5E4551-763A-4615-9150-847F45F555CA}" type="datetimeFigureOut">
              <a:rPr lang="en-US" smtClean="0"/>
              <a:t>8/20/2015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41DA9A-D7A4-49D7-B090-BF95BF6B84CF}" type="slidenum">
              <a:rPr lang="en-US" smtClean="0"/>
              <a:t>‹#›</a:t>
            </a:fld>
            <a:endParaRPr lang="en-US"/>
          </a:p>
        </p:txBody>
      </p:sp>
    </p:spTree>
    <p:extLst>
      <p:ext uri="{BB962C8B-B14F-4D97-AF65-F5344CB8AC3E}">
        <p14:creationId xmlns:p14="http://schemas.microsoft.com/office/powerpoint/2010/main" val="1272533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FFF"/>
            </a:gs>
            <a:gs pos="79000">
              <a:srgbClr val="EFFAFB"/>
            </a:gs>
            <a:gs pos="85000">
              <a:srgbClr val="AFB0B2"/>
            </a:gs>
            <a:gs pos="88000">
              <a:srgbClr val="815354"/>
            </a:gs>
            <a:gs pos="93000">
              <a:srgbClr val="580000"/>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defRPr/>
            </a:pPr>
            <a:fld id="{4DBCD311-CFF3-403A-A9D3-4072DE59A2D5}"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884943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p:titleStyle>
    <p:body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gif"/><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hyperlink" Target="http://www.radiologyinfo.org/" TargetMode="External"/><Relationship Id="rId7" Type="http://schemas.openxmlformats.org/officeDocument/2006/relationships/hyperlink" Target="http://www.nrc.gov/about-nrc/radiation/around-us/doses-daily-lives.html#1" TargetMode="External"/><Relationship Id="rId2" Type="http://schemas.openxmlformats.org/officeDocument/2006/relationships/hyperlink" Target="http://www.snmmi.org/dose" TargetMode="External"/><Relationship Id="rId1" Type="http://schemas.openxmlformats.org/officeDocument/2006/relationships/slideLayout" Target="../slideLayouts/slideLayout13.xml"/><Relationship Id="rId6" Type="http://schemas.openxmlformats.org/officeDocument/2006/relationships/hyperlink" Target="http://www.discovermi.org/" TargetMode="External"/><Relationship Id="rId5" Type="http://schemas.openxmlformats.org/officeDocument/2006/relationships/hyperlink" Target="http://www.imagewisely.org/" TargetMode="External"/><Relationship Id="rId4" Type="http://schemas.openxmlformats.org/officeDocument/2006/relationships/hyperlink" Target="http://www.imagegently.or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nmtcb.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27000">
              <a:srgbClr val="FFFFFF"/>
            </a:gs>
            <a:gs pos="79000">
              <a:srgbClr val="EFFAFB"/>
            </a:gs>
            <a:gs pos="85000">
              <a:srgbClr val="AFB0B2"/>
            </a:gs>
            <a:gs pos="88000">
              <a:srgbClr val="815354"/>
            </a:gs>
            <a:gs pos="93000">
              <a:srgbClr val="580000"/>
            </a:gs>
          </a:gsLst>
          <a:lin ang="5400000" scaled="0"/>
          <a:tileRect/>
        </a:gradFill>
        <a:effectLst/>
      </p:bgPr>
    </p:bg>
    <p:spTree>
      <p:nvGrpSpPr>
        <p:cNvPr id="1" name=""/>
        <p:cNvGrpSpPr/>
        <p:nvPr/>
      </p:nvGrpSpPr>
      <p:grpSpPr>
        <a:xfrm>
          <a:off x="0" y="0"/>
          <a:ext cx="0" cy="0"/>
          <a:chOff x="0" y="0"/>
          <a:chExt cx="0" cy="0"/>
        </a:xfrm>
      </p:grpSpPr>
      <p:sp>
        <p:nvSpPr>
          <p:cNvPr id="4" name="TextBox 3"/>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76650" y="99677"/>
            <a:ext cx="1562100" cy="1517722"/>
          </a:xfrm>
          <a:prstGeom prst="rect">
            <a:avLst/>
          </a:prstGeom>
          <a:effectLst>
            <a:softEdge rad="0"/>
          </a:effectLst>
        </p:spPr>
      </p:pic>
      <p:sp>
        <p:nvSpPr>
          <p:cNvPr id="7" name="Title 1"/>
          <p:cNvSpPr txBox="1">
            <a:spLocks/>
          </p:cNvSpPr>
          <p:nvPr/>
        </p:nvSpPr>
        <p:spPr bwMode="auto">
          <a:xfrm>
            <a:off x="0" y="1316420"/>
            <a:ext cx="9144000" cy="1502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a:lstStyle>
          <a:p>
            <a:pPr>
              <a:defRPr/>
            </a:pPr>
            <a:r>
              <a:rPr lang="en-US" kern="0" dirty="0" smtClean="0">
                <a:solidFill>
                  <a:srgbClr val="600000"/>
                </a:solidFill>
                <a:effectLst>
                  <a:outerShdw blurRad="38100" dist="38100" dir="2700000" algn="tl">
                    <a:srgbClr val="000000">
                      <a:alpha val="43137"/>
                    </a:srgbClr>
                  </a:outerShdw>
                </a:effectLst>
                <a:latin typeface="Century Gothic" panose="020B0502020202020204" pitchFamily="34" charset="0"/>
              </a:rPr>
              <a:t>All About Nuclear Medicine</a:t>
            </a:r>
            <a:endParaRPr lang="en-US" kern="0" dirty="0">
              <a:solidFill>
                <a:srgbClr val="600000"/>
              </a:solidFill>
              <a:effectLst>
                <a:outerShdw blurRad="38100" dist="38100" dir="2700000" algn="tl">
                  <a:srgbClr val="000000">
                    <a:alpha val="43137"/>
                  </a:srgbClr>
                </a:outerShdw>
              </a:effectLst>
              <a:latin typeface="Century Gothic" panose="020B0502020202020204" pitchFamily="34" charset="0"/>
            </a:endParaRPr>
          </a:p>
        </p:txBody>
      </p:sp>
      <p:sp>
        <p:nvSpPr>
          <p:cNvPr id="3" name="TextBox 2"/>
          <p:cNvSpPr txBox="1"/>
          <p:nvPr/>
        </p:nvSpPr>
        <p:spPr>
          <a:xfrm>
            <a:off x="685800" y="2313325"/>
            <a:ext cx="7696200" cy="3816429"/>
          </a:xfrm>
          <a:prstGeom prst="rect">
            <a:avLst/>
          </a:prstGeom>
          <a:noFill/>
        </p:spPr>
        <p:txBody>
          <a:bodyPr wrap="square" rtlCol="0">
            <a:spAutoFit/>
          </a:bodyPr>
          <a:lstStyle/>
          <a:p>
            <a:pPr algn="ctr"/>
            <a:r>
              <a:rPr lang="en-US" sz="2000" b="1" dirty="0" smtClean="0">
                <a:solidFill>
                  <a:srgbClr val="580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
            </a:r>
            <a:br>
              <a:rPr lang="en-US" sz="2000" b="1" dirty="0" smtClean="0">
                <a:solidFill>
                  <a:srgbClr val="580000"/>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br>
            <a:r>
              <a:rPr lang="en-US" sz="2800" b="1" dirty="0" smtClean="0">
                <a:solidFill>
                  <a:srgbClr val="0000FF"/>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WELCOME! </a:t>
            </a:r>
          </a:p>
          <a:p>
            <a:pPr algn="ctr"/>
            <a:r>
              <a:rPr lang="en-US" sz="2800" dirty="0" smtClean="0">
                <a:latin typeface="Arial" panose="020B0604020202020204" pitchFamily="34" charset="0"/>
                <a:cs typeface="Arial" panose="020B0604020202020204" pitchFamily="34" charset="0"/>
              </a:rPr>
              <a:t>If </a:t>
            </a:r>
            <a:r>
              <a:rPr lang="en-US" sz="2800" dirty="0">
                <a:latin typeface="Arial" panose="020B0604020202020204" pitchFamily="34" charset="0"/>
                <a:cs typeface="Arial" panose="020B0604020202020204" pitchFamily="34" charset="0"/>
              </a:rPr>
              <a:t>you </a:t>
            </a:r>
            <a:r>
              <a:rPr lang="en-US" sz="2800" dirty="0" smtClean="0">
                <a:latin typeface="Arial" panose="020B0604020202020204" pitchFamily="34" charset="0"/>
                <a:cs typeface="Arial" panose="020B0604020202020204" pitchFamily="34" charset="0"/>
              </a:rPr>
              <a:t>came here looking </a:t>
            </a:r>
            <a:r>
              <a:rPr lang="en-US" sz="2800" dirty="0">
                <a:latin typeface="Arial" panose="020B0604020202020204" pitchFamily="34" charset="0"/>
                <a:cs typeface="Arial" panose="020B0604020202020204" pitchFamily="34" charset="0"/>
              </a:rPr>
              <a:t>for information about Nuclear Medicine, </a:t>
            </a:r>
            <a:r>
              <a:rPr lang="en-US" sz="2800" dirty="0" smtClean="0">
                <a:latin typeface="Arial" panose="020B0604020202020204" pitchFamily="34" charset="0"/>
                <a:cs typeface="Arial" panose="020B0604020202020204" pitchFamily="34" charset="0"/>
              </a:rPr>
              <a:t>then you have arrived at the </a:t>
            </a:r>
            <a:r>
              <a:rPr lang="en-US" sz="2800" dirty="0">
                <a:latin typeface="Arial" panose="020B0604020202020204" pitchFamily="34" charset="0"/>
                <a:cs typeface="Arial" panose="020B0604020202020204" pitchFamily="34" charset="0"/>
              </a:rPr>
              <a:t>right </a:t>
            </a:r>
            <a:r>
              <a:rPr lang="en-US" sz="2800" dirty="0" smtClean="0">
                <a:latin typeface="Arial" panose="020B0604020202020204" pitchFamily="34" charset="0"/>
                <a:cs typeface="Arial" panose="020B0604020202020204" pitchFamily="34" charset="0"/>
              </a:rPr>
              <a:t>place!</a:t>
            </a:r>
            <a:r>
              <a:rPr lang="en-US" sz="2800" dirty="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We hope to provide </a:t>
            </a:r>
            <a:r>
              <a:rPr lang="en-US" sz="2800" dirty="0">
                <a:latin typeface="Arial" panose="020B0604020202020204" pitchFamily="34" charset="0"/>
                <a:cs typeface="Arial" panose="020B0604020202020204" pitchFamily="34" charset="0"/>
              </a:rPr>
              <a:t>you with </a:t>
            </a:r>
            <a:r>
              <a:rPr lang="en-US" sz="2800" dirty="0" smtClean="0">
                <a:latin typeface="Arial" panose="020B0604020202020204" pitchFamily="34" charset="0"/>
                <a:cs typeface="Arial" panose="020B0604020202020204" pitchFamily="34" charset="0"/>
              </a:rPr>
              <a:t>some helpful information about the nuclear medicine field and radiation safety.</a:t>
            </a:r>
            <a:br>
              <a:rPr lang="en-US" sz="2800"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5" name="TextBox 4"/>
          <p:cNvSpPr txBox="1"/>
          <p:nvPr/>
        </p:nvSpPr>
        <p:spPr>
          <a:xfrm>
            <a:off x="0" y="86380"/>
            <a:ext cx="2635401" cy="523220"/>
          </a:xfrm>
          <a:prstGeom prst="rect">
            <a:avLst/>
          </a:prstGeom>
          <a:noFill/>
        </p:spPr>
        <p:txBody>
          <a:bodyPr wrap="none" rtlCol="0">
            <a:spAutoFit/>
          </a:bodyPr>
          <a:lstStyle/>
          <a:p>
            <a:r>
              <a:rPr lang="en-US" sz="2800" dirty="0" smtClean="0">
                <a:solidFill>
                  <a:srgbClr val="0000FF"/>
                </a:solidFill>
                <a:effectLst>
                  <a:outerShdw blurRad="38100" dist="38100" dir="2700000" algn="tl">
                    <a:srgbClr val="000000">
                      <a:alpha val="43137"/>
                    </a:srgbClr>
                  </a:outerShdw>
                </a:effectLst>
              </a:rPr>
              <a:t>Patient Resource</a:t>
            </a:r>
            <a:endParaRPr lang="en-US" sz="2800" dirty="0">
              <a:solidFill>
                <a:srgbClr val="0000FF"/>
              </a:solidFill>
              <a:effectLst>
                <a:outerShdw blurRad="38100" dist="38100" dir="2700000" algn="tl">
                  <a:srgbClr val="000000">
                    <a:alpha val="43137"/>
                  </a:srgbClr>
                </a:outerShdw>
              </a:effectLst>
            </a:endParaRPr>
          </a:p>
        </p:txBody>
      </p:sp>
      <p:sp>
        <p:nvSpPr>
          <p:cNvPr id="2" name="TextBox 1"/>
          <p:cNvSpPr txBox="1"/>
          <p:nvPr/>
        </p:nvSpPr>
        <p:spPr>
          <a:xfrm>
            <a:off x="7048500" y="0"/>
            <a:ext cx="2095500" cy="646331"/>
          </a:xfrm>
          <a:prstGeom prst="rect">
            <a:avLst/>
          </a:prstGeom>
          <a:noFill/>
        </p:spPr>
        <p:txBody>
          <a:bodyPr wrap="square" rtlCol="0">
            <a:spAutoFit/>
          </a:bodyPr>
          <a:lstStyle/>
          <a:p>
            <a:pPr algn="r"/>
            <a:r>
              <a:rPr lang="en-US" sz="1200" dirty="0" smtClean="0">
                <a:solidFill>
                  <a:srgbClr val="580000"/>
                </a:solidFill>
                <a:latin typeface="Century Gothic" panose="020B0502020202020204" pitchFamily="34" charset="0"/>
              </a:rPr>
              <a:t>Katie Neal, BS, MS</a:t>
            </a:r>
          </a:p>
          <a:p>
            <a:pPr algn="r"/>
            <a:r>
              <a:rPr lang="en-US" sz="1200" dirty="0" smtClean="0">
                <a:solidFill>
                  <a:srgbClr val="580000"/>
                </a:solidFill>
                <a:latin typeface="Century Gothic" panose="020B0502020202020204" pitchFamily="34" charset="0"/>
              </a:rPr>
              <a:t>NMTCB Executive Director</a:t>
            </a:r>
          </a:p>
          <a:p>
            <a:pPr algn="r"/>
            <a:r>
              <a:rPr lang="en-US" sz="1200" dirty="0" smtClean="0">
                <a:solidFill>
                  <a:srgbClr val="580000"/>
                </a:solidFill>
                <a:latin typeface="Century Gothic" panose="020B0502020202020204" pitchFamily="34" charset="0"/>
              </a:rPr>
              <a:t>board@nmtcb.org</a:t>
            </a:r>
            <a:endParaRPr lang="en-US" sz="1200" dirty="0">
              <a:solidFill>
                <a:srgbClr val="580000"/>
              </a:solidFill>
              <a:latin typeface="Century Gothic" panose="020B0502020202020204" pitchFamily="34" charset="0"/>
            </a:endParaRPr>
          </a:p>
        </p:txBody>
      </p:sp>
      <p:pic>
        <p:nvPicPr>
          <p:cNvPr id="3074" name="Picture 2" descr="Nuclear Medicine Technology Certification Boar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6933301"/>
      </p:ext>
    </p:extLst>
  </p:cSld>
  <p:clrMapOvr>
    <a:masterClrMapping/>
  </p:clrMapOvr>
  <p:transition spd="slow" advClick="0" advTm="6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 y="0"/>
            <a:ext cx="8229600" cy="1143000"/>
          </a:xfrm>
        </p:spPr>
        <p:txBody>
          <a:bodyPr/>
          <a:lstStyle/>
          <a:p>
            <a:pPr algn="l"/>
            <a:r>
              <a:rPr lang="en-US" dirty="0" smtClean="0">
                <a:solidFill>
                  <a:srgbClr val="580000"/>
                </a:solidFill>
                <a:effectLst>
                  <a:outerShdw blurRad="38100" dist="38100" dir="2700000" algn="tl">
                    <a:srgbClr val="000000">
                      <a:alpha val="43137"/>
                    </a:srgbClr>
                  </a:outerShdw>
                </a:effectLst>
                <a:latin typeface="Century Gothic" panose="020B0502020202020204" pitchFamily="34" charset="0"/>
              </a:rPr>
              <a:t>Radiation Comparison</a:t>
            </a:r>
            <a:endParaRPr lang="en-US"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pic>
        <p:nvPicPr>
          <p:cNvPr id="2050" name="Picture 2" descr="http://www.nrc.gov/images/about-nrc/radiation/factoid2-lrg.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212" y="914399"/>
            <a:ext cx="7865311" cy="488095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7" name="Picture 2" descr="Nuclear Medicine Technology Certification Boar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191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93837"/>
            <a:ext cx="8229600" cy="4525963"/>
          </a:xfrm>
        </p:spPr>
        <p:txBody>
          <a:bodyPr/>
          <a:lstStyle/>
          <a:p>
            <a:pPr>
              <a:buFontTx/>
              <a:buChar char="-"/>
            </a:pPr>
            <a:r>
              <a:rPr lang="en-US" dirty="0" smtClean="0">
                <a:solidFill>
                  <a:schemeClr val="tx1"/>
                </a:solidFill>
              </a:rPr>
              <a:t>Each exposure to radiation carries its own very small risk. So, the third or fourth scan you have carries the </a:t>
            </a:r>
            <a:r>
              <a:rPr lang="en-US" u="sng" dirty="0" smtClean="0">
                <a:solidFill>
                  <a:schemeClr val="tx1"/>
                </a:solidFill>
              </a:rPr>
              <a:t>exact</a:t>
            </a:r>
            <a:r>
              <a:rPr lang="en-US" dirty="0" smtClean="0">
                <a:solidFill>
                  <a:schemeClr val="tx1"/>
                </a:solidFill>
              </a:rPr>
              <a:t> same risk as the very first. </a:t>
            </a:r>
          </a:p>
          <a:p>
            <a:pPr>
              <a:buFontTx/>
              <a:buChar char="-"/>
            </a:pPr>
            <a:r>
              <a:rPr lang="en-US" dirty="0" smtClean="0">
                <a:solidFill>
                  <a:schemeClr val="tx1"/>
                </a:solidFill>
              </a:rPr>
              <a:t>The benefit of having a correct diagnosis and discovering what is going on in your body outweighs the risk of the exam itself.</a:t>
            </a:r>
          </a:p>
          <a:p>
            <a:pPr>
              <a:buFontTx/>
              <a:buChar char="-"/>
            </a:pPr>
            <a:endParaRPr lang="en-US" dirty="0">
              <a:solidFill>
                <a:schemeClr val="tx1"/>
              </a:solidFill>
            </a:endParaRPr>
          </a:p>
        </p:txBody>
      </p:sp>
      <p:sp>
        <p:nvSpPr>
          <p:cNvPr id="5" name="Title 1"/>
          <p:cNvSpPr txBox="1">
            <a:spLocks/>
          </p:cNvSpPr>
          <p:nvPr/>
        </p:nvSpPr>
        <p:spPr bwMode="auto">
          <a:xfrm>
            <a:off x="23884" y="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a:lstStyle>
          <a:p>
            <a:pPr algn="l"/>
            <a:r>
              <a:rPr lang="en-US" kern="0" dirty="0" smtClean="0">
                <a:solidFill>
                  <a:srgbClr val="580000"/>
                </a:solidFill>
                <a:effectLst>
                  <a:outerShdw blurRad="38100" dist="38100" dir="2700000" algn="tl">
                    <a:srgbClr val="000000">
                      <a:alpha val="43137"/>
                    </a:srgbClr>
                  </a:outerShdw>
                </a:effectLst>
                <a:latin typeface="Century Gothic" panose="020B0502020202020204" pitchFamily="34" charset="0"/>
              </a:rPr>
              <a:t>Risk or Benefit?</a:t>
            </a:r>
            <a:endParaRPr lang="en-US" kern="0"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6" name="TextBox 5"/>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7"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11112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580000"/>
                </a:solidFill>
                <a:effectLst>
                  <a:outerShdw blurRad="38100" dist="38100" dir="2700000" algn="tl">
                    <a:srgbClr val="000000">
                      <a:alpha val="43137"/>
                    </a:srgbClr>
                  </a:outerShdw>
                </a:effectLst>
                <a:latin typeface="Century Gothic" panose="020B0502020202020204" pitchFamily="34" charset="0"/>
                <a:cs typeface="Aparajita" panose="020B0604020202020204" pitchFamily="34" charset="0"/>
              </a:rPr>
              <a:t>What does the NMTCB do?</a:t>
            </a:r>
            <a:endParaRPr lang="en-US" dirty="0">
              <a:solidFill>
                <a:srgbClr val="580000"/>
              </a:solidFill>
              <a:effectLst>
                <a:outerShdw blurRad="38100" dist="38100" dir="2700000" algn="tl">
                  <a:srgbClr val="000000">
                    <a:alpha val="43137"/>
                  </a:srgbClr>
                </a:outerShdw>
              </a:effectLst>
              <a:latin typeface="Century Gothic" panose="020B0502020202020204" pitchFamily="34" charset="0"/>
              <a:cs typeface="Aparajita" panose="020B0604020202020204" pitchFamily="34" charset="0"/>
            </a:endParaRPr>
          </a:p>
        </p:txBody>
      </p:sp>
      <p:sp>
        <p:nvSpPr>
          <p:cNvPr id="3" name="Content Placeholder 2"/>
          <p:cNvSpPr>
            <a:spLocks noGrp="1"/>
          </p:cNvSpPr>
          <p:nvPr>
            <p:ph idx="1"/>
          </p:nvPr>
        </p:nvSpPr>
        <p:spPr>
          <a:xfrm>
            <a:off x="457200" y="1219200"/>
            <a:ext cx="8229600" cy="4525963"/>
          </a:xfrm>
        </p:spPr>
        <p:txBody>
          <a:bodyPr/>
          <a:lstStyle/>
          <a:p>
            <a:r>
              <a:rPr lang="en-US" dirty="0" smtClean="0">
                <a:solidFill>
                  <a:schemeClr val="tx1"/>
                </a:solidFill>
              </a:rPr>
              <a:t>NMTCB offers nationally recognized board exams for </a:t>
            </a:r>
            <a:r>
              <a:rPr lang="en-US" b="1" dirty="0" smtClean="0">
                <a:solidFill>
                  <a:schemeClr val="tx1"/>
                </a:solidFill>
                <a:effectLst>
                  <a:outerShdw blurRad="38100" dist="38100" dir="2700000" algn="tl">
                    <a:srgbClr val="000000">
                      <a:alpha val="43137"/>
                    </a:srgbClr>
                  </a:outerShdw>
                </a:effectLst>
              </a:rPr>
              <a:t>technologists</a:t>
            </a:r>
            <a:r>
              <a:rPr lang="en-US" dirty="0" smtClean="0">
                <a:solidFill>
                  <a:schemeClr val="tx1"/>
                </a:solidFill>
                <a:effectLst>
                  <a:outerShdw blurRad="38100" dist="38100" dir="2700000" algn="tl">
                    <a:srgbClr val="000000">
                      <a:alpha val="43137"/>
                    </a:srgbClr>
                  </a:outerShdw>
                </a:effectLst>
              </a:rPr>
              <a:t> </a:t>
            </a:r>
            <a:r>
              <a:rPr lang="en-US" dirty="0" smtClean="0">
                <a:solidFill>
                  <a:schemeClr val="tx1"/>
                </a:solidFill>
              </a:rPr>
              <a:t>to attest to their knowledge and understanding of nuclear medicine</a:t>
            </a:r>
          </a:p>
          <a:p>
            <a:r>
              <a:rPr lang="en-US" dirty="0" smtClean="0">
                <a:solidFill>
                  <a:schemeClr val="tx1"/>
                </a:solidFill>
              </a:rPr>
              <a:t>The </a:t>
            </a:r>
            <a:r>
              <a:rPr lang="en-US" dirty="0">
                <a:solidFill>
                  <a:schemeClr val="tx1"/>
                </a:solidFill>
              </a:rPr>
              <a:t>Nuclear Medicine Technologist </a:t>
            </a:r>
            <a:r>
              <a:rPr lang="en-US" dirty="0" smtClean="0">
                <a:solidFill>
                  <a:schemeClr val="tx1"/>
                </a:solidFill>
              </a:rPr>
              <a:t> (NMT) is </a:t>
            </a:r>
            <a:r>
              <a:rPr lang="en-US" dirty="0">
                <a:solidFill>
                  <a:schemeClr val="tx1"/>
                </a:solidFill>
              </a:rPr>
              <a:t>a highly specialized healthcare professional who works closely with the nuclear medicine physician. </a:t>
            </a:r>
            <a:endParaRPr lang="en-US" dirty="0" smtClean="0">
              <a:solidFill>
                <a:schemeClr val="tx1"/>
              </a:solidFill>
            </a:endParaRPr>
          </a:p>
        </p:txBody>
      </p:sp>
      <p:sp>
        <p:nvSpPr>
          <p:cNvPr id="5" name="TextBox 4"/>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608498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3000">
              <a:srgbClr val="FFFFFF"/>
            </a:gs>
            <a:gs pos="84000">
              <a:srgbClr val="EFFAFB"/>
            </a:gs>
            <a:gs pos="89000">
              <a:srgbClr val="815354"/>
            </a:gs>
            <a:gs pos="93000">
              <a:srgbClr val="580000"/>
            </a:gs>
          </a:gsLst>
          <a:lin ang="5400000" scaled="0"/>
          <a:tileRect/>
        </a:gradFill>
        <a:effectLst/>
      </p:bgPr>
    </p:bg>
    <p:spTree>
      <p:nvGrpSpPr>
        <p:cNvPr id="1" name=""/>
        <p:cNvGrpSpPr/>
        <p:nvPr/>
      </p:nvGrpSpPr>
      <p:grpSpPr>
        <a:xfrm>
          <a:off x="0" y="0"/>
          <a:ext cx="0" cy="0"/>
          <a:chOff x="0" y="0"/>
          <a:chExt cx="0" cy="0"/>
        </a:xfrm>
      </p:grpSpPr>
      <p:pic>
        <p:nvPicPr>
          <p:cNvPr id="7" name="Picture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876800" y="1122072"/>
            <a:ext cx="4196849" cy="4364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Content Placeholder 2"/>
          <p:cNvSpPr txBox="1">
            <a:spLocks/>
          </p:cNvSpPr>
          <p:nvPr/>
        </p:nvSpPr>
        <p:spPr>
          <a:xfrm>
            <a:off x="76200" y="1122072"/>
            <a:ext cx="4800600" cy="3886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defRPr/>
            </a:pPr>
            <a:r>
              <a:rPr lang="en-US" sz="2400" dirty="0" smtClean="0"/>
              <a:t>NMTCB currently offers five credentials:</a:t>
            </a:r>
          </a:p>
          <a:p>
            <a:pPr marL="457200" lvl="1" indent="0">
              <a:buNone/>
              <a:defRPr/>
            </a:pPr>
            <a:r>
              <a:rPr lang="en-US" dirty="0" smtClean="0">
                <a:solidFill>
                  <a:srgbClr val="600000"/>
                </a:solidFill>
                <a:effectLst>
                  <a:outerShdw blurRad="38100" dist="38100" dir="2700000" algn="tl">
                    <a:srgbClr val="000000">
                      <a:alpha val="43137"/>
                    </a:srgbClr>
                  </a:outerShdw>
                </a:effectLst>
              </a:rPr>
              <a:t>CNMT  </a:t>
            </a:r>
            <a:br>
              <a:rPr lang="en-US" dirty="0" smtClean="0">
                <a:solidFill>
                  <a:srgbClr val="600000"/>
                </a:solidFill>
                <a:effectLst>
                  <a:outerShdw blurRad="38100" dist="38100" dir="2700000" algn="tl">
                    <a:srgbClr val="000000">
                      <a:alpha val="43137"/>
                    </a:srgbClr>
                  </a:outerShdw>
                </a:effectLst>
              </a:rPr>
            </a:br>
            <a:r>
              <a:rPr lang="en-US" dirty="0" smtClean="0">
                <a:solidFill>
                  <a:srgbClr val="600000"/>
                </a:solidFill>
                <a:effectLst>
                  <a:outerShdw blurRad="38100" dist="38100" dir="2700000" algn="tl">
                    <a:srgbClr val="000000">
                      <a:alpha val="43137"/>
                    </a:srgbClr>
                  </a:outerShdw>
                </a:effectLst>
              </a:rPr>
              <a:t>NMTCB(CT)  </a:t>
            </a:r>
            <a:r>
              <a:rPr lang="en-US" sz="2000" dirty="0" smtClean="0">
                <a:solidFill>
                  <a:schemeClr val="bg2">
                    <a:lumMod val="75000"/>
                  </a:schemeClr>
                </a:solidFill>
                <a:effectLst>
                  <a:outerShdw blurRad="38100" dist="38100" dir="2700000" algn="tl">
                    <a:srgbClr val="000000">
                      <a:alpha val="43137"/>
                    </a:srgbClr>
                  </a:outerShdw>
                </a:effectLst>
              </a:rPr>
              <a:t/>
            </a:r>
            <a:br>
              <a:rPr lang="en-US" sz="2000" dirty="0" smtClean="0">
                <a:solidFill>
                  <a:schemeClr val="bg2">
                    <a:lumMod val="75000"/>
                  </a:schemeClr>
                </a:solidFill>
                <a:effectLst>
                  <a:outerShdw blurRad="38100" dist="38100" dir="2700000" algn="tl">
                    <a:srgbClr val="000000">
                      <a:alpha val="43137"/>
                    </a:srgbClr>
                  </a:outerShdw>
                </a:effectLst>
              </a:rPr>
            </a:br>
            <a:r>
              <a:rPr lang="en-US" dirty="0" smtClean="0">
                <a:solidFill>
                  <a:srgbClr val="600000"/>
                </a:solidFill>
                <a:effectLst>
                  <a:outerShdw blurRad="38100" dist="38100" dir="2700000" algn="tl">
                    <a:srgbClr val="000000">
                      <a:alpha val="43137"/>
                    </a:srgbClr>
                  </a:outerShdw>
                </a:effectLst>
              </a:rPr>
              <a:t>NCT</a:t>
            </a:r>
            <a:endParaRPr lang="en-US" sz="2000" dirty="0">
              <a:solidFill>
                <a:schemeClr val="bg2">
                  <a:lumMod val="75000"/>
                </a:schemeClr>
              </a:solidFill>
              <a:effectLst>
                <a:outerShdw blurRad="38100" dist="38100" dir="2700000" algn="tl">
                  <a:srgbClr val="000000">
                    <a:alpha val="43137"/>
                  </a:srgbClr>
                </a:outerShdw>
              </a:effectLst>
            </a:endParaRPr>
          </a:p>
          <a:p>
            <a:pPr marL="457200" lvl="1" indent="0">
              <a:buNone/>
              <a:defRPr/>
            </a:pPr>
            <a:r>
              <a:rPr lang="en-US" dirty="0" smtClean="0">
                <a:solidFill>
                  <a:srgbClr val="600000"/>
                </a:solidFill>
                <a:effectLst>
                  <a:outerShdw blurRad="38100" dist="38100" dir="2700000" algn="tl">
                    <a:srgbClr val="000000">
                      <a:alpha val="43137"/>
                    </a:srgbClr>
                  </a:outerShdw>
                </a:effectLst>
              </a:rPr>
              <a:t>PET </a:t>
            </a:r>
            <a:r>
              <a:rPr lang="en-US" sz="2000" dirty="0" smtClean="0">
                <a:solidFill>
                  <a:schemeClr val="bg2">
                    <a:lumMod val="75000"/>
                  </a:schemeClr>
                </a:solidFill>
                <a:effectLst>
                  <a:outerShdw blurRad="38100" dist="38100" dir="2700000" algn="tl">
                    <a:srgbClr val="000000">
                      <a:alpha val="43137"/>
                    </a:srgbClr>
                  </a:outerShdw>
                </a:effectLst>
              </a:rPr>
              <a:t> </a:t>
            </a:r>
            <a:r>
              <a:rPr lang="en-US" dirty="0" smtClean="0">
                <a:solidFill>
                  <a:srgbClr val="600000"/>
                </a:solidFill>
                <a:effectLst>
                  <a:outerShdw blurRad="38100" dist="38100" dir="2700000" algn="tl">
                    <a:srgbClr val="000000">
                      <a:alpha val="43137"/>
                    </a:srgbClr>
                  </a:outerShdw>
                </a:effectLst>
              </a:rPr>
              <a:t/>
            </a:r>
            <a:br>
              <a:rPr lang="en-US" dirty="0" smtClean="0">
                <a:solidFill>
                  <a:srgbClr val="600000"/>
                </a:solidFill>
                <a:effectLst>
                  <a:outerShdw blurRad="38100" dist="38100" dir="2700000" algn="tl">
                    <a:srgbClr val="000000">
                      <a:alpha val="43137"/>
                    </a:srgbClr>
                  </a:outerShdw>
                </a:effectLst>
              </a:rPr>
            </a:br>
            <a:r>
              <a:rPr lang="en-US" dirty="0" smtClean="0">
                <a:solidFill>
                  <a:srgbClr val="600000"/>
                </a:solidFill>
                <a:effectLst>
                  <a:outerShdw blurRad="38100" dist="38100" dir="2700000" algn="tl">
                    <a:srgbClr val="000000">
                      <a:alpha val="43137"/>
                    </a:srgbClr>
                  </a:outerShdw>
                </a:effectLst>
              </a:rPr>
              <a:t>NMAA </a:t>
            </a:r>
            <a:r>
              <a:rPr lang="en-US" sz="2000" dirty="0" smtClean="0">
                <a:solidFill>
                  <a:schemeClr val="bg2">
                    <a:lumMod val="75000"/>
                  </a:schemeClr>
                </a:solidFill>
                <a:effectLst>
                  <a:outerShdw blurRad="38100" dist="38100" dir="2700000" algn="tl">
                    <a:srgbClr val="000000">
                      <a:alpha val="43137"/>
                    </a:srgbClr>
                  </a:outerShdw>
                </a:effectLst>
              </a:rPr>
              <a:t> </a:t>
            </a:r>
          </a:p>
          <a:p>
            <a:pPr marL="0" indent="0">
              <a:buFont typeface="Wingdings" pitchFamily="2" charset="2"/>
              <a:buNone/>
              <a:defRPr/>
            </a:pPr>
            <a:endParaRPr lang="en-US" sz="2400" dirty="0"/>
          </a:p>
        </p:txBody>
      </p:sp>
      <p:sp>
        <p:nvSpPr>
          <p:cNvPr id="2" name="Title 1"/>
          <p:cNvSpPr>
            <a:spLocks noGrp="1"/>
          </p:cNvSpPr>
          <p:nvPr>
            <p:ph type="title"/>
          </p:nvPr>
        </p:nvSpPr>
        <p:spPr>
          <a:xfrm>
            <a:off x="457200" y="76200"/>
            <a:ext cx="8229600" cy="1143000"/>
          </a:xfrm>
        </p:spPr>
        <p:txBody>
          <a:bodyPr/>
          <a:lstStyle/>
          <a:p>
            <a:r>
              <a:rPr lang="en-US" dirty="0" smtClean="0">
                <a:solidFill>
                  <a:srgbClr val="580000"/>
                </a:solidFill>
                <a:effectLst>
                  <a:outerShdw blurRad="38100" dist="38100" dir="2700000" algn="tl">
                    <a:srgbClr val="000000">
                      <a:alpha val="43137"/>
                    </a:srgbClr>
                  </a:outerShdw>
                </a:effectLst>
                <a:latin typeface="Century Gothic" panose="020B0502020202020204" pitchFamily="34" charset="0"/>
              </a:rPr>
              <a:t>NMTCB Certifications</a:t>
            </a:r>
            <a:endParaRPr lang="en-US"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3" name="TextBox 2"/>
          <p:cNvSpPr txBox="1"/>
          <p:nvPr/>
        </p:nvSpPr>
        <p:spPr>
          <a:xfrm>
            <a:off x="1122042" y="4462685"/>
            <a:ext cx="3886199" cy="1323439"/>
          </a:xfrm>
          <a:prstGeom prst="rect">
            <a:avLst/>
          </a:prstGeom>
          <a:noFill/>
        </p:spPr>
        <p:txBody>
          <a:bodyPr wrap="square" rtlCol="0">
            <a:spAutoFit/>
          </a:bodyPr>
          <a:lstStyle/>
          <a:p>
            <a:r>
              <a:rPr lang="en-US" sz="2000" i="1" dirty="0" smtClean="0">
                <a:solidFill>
                  <a:srgbClr val="0000FF"/>
                </a:solidFill>
                <a:latin typeface="Century Gothic" panose="020B0502020202020204" pitchFamily="34" charset="0"/>
              </a:rPr>
              <a:t>As a patient, you have the right to ask your technologist whether he or she is Board certified! </a:t>
            </a:r>
            <a:endParaRPr lang="en-US" sz="2000" i="1" dirty="0">
              <a:solidFill>
                <a:srgbClr val="0000FF"/>
              </a:solidFill>
              <a:latin typeface="Century Gothic" panose="020B0502020202020204" pitchFamily="34" charset="0"/>
            </a:endParaRPr>
          </a:p>
        </p:txBody>
      </p:sp>
      <p:sp>
        <p:nvSpPr>
          <p:cNvPr id="9" name="TextBox 8"/>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10" name="Picture 2" descr="Nuclear Medicine Technology Certification Boar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860449"/>
      </p:ext>
    </p:extLst>
  </p:cSld>
  <p:clrMapOvr>
    <a:masterClrMapping/>
  </p:clrMapOvr>
  <p:transition spd="slow" advClick="0" advTm="8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050"/>
            <a:ext cx="8229600" cy="1143000"/>
          </a:xfrm>
        </p:spPr>
        <p:txBody>
          <a:bodyPr/>
          <a:lstStyle/>
          <a:p>
            <a:pPr algn="l"/>
            <a:r>
              <a:rPr lang="en-US" dirty="0" smtClean="0">
                <a:solidFill>
                  <a:srgbClr val="580000"/>
                </a:solidFill>
              </a:rPr>
              <a:t>Other Great Resources</a:t>
            </a:r>
            <a:endParaRPr lang="en-US" dirty="0">
              <a:solidFill>
                <a:srgbClr val="580000"/>
              </a:solidFill>
            </a:endParaRPr>
          </a:p>
        </p:txBody>
      </p:sp>
      <p:sp>
        <p:nvSpPr>
          <p:cNvPr id="3" name="Content Placeholder 2"/>
          <p:cNvSpPr>
            <a:spLocks noGrp="1"/>
          </p:cNvSpPr>
          <p:nvPr>
            <p:ph idx="1"/>
          </p:nvPr>
        </p:nvSpPr>
        <p:spPr>
          <a:xfrm>
            <a:off x="381000" y="960437"/>
            <a:ext cx="8229600" cy="4525963"/>
          </a:xfrm>
        </p:spPr>
        <p:txBody>
          <a:bodyPr/>
          <a:lstStyle/>
          <a:p>
            <a:r>
              <a:rPr lang="en-US" dirty="0" smtClean="0">
                <a:solidFill>
                  <a:schemeClr val="tx1"/>
                </a:solidFill>
                <a:hlinkClick r:id="rId2"/>
              </a:rPr>
              <a:t>www.SNMMI.org/dose</a:t>
            </a:r>
            <a:endParaRPr lang="en-US" dirty="0" smtClean="0">
              <a:solidFill>
                <a:schemeClr val="tx1"/>
              </a:solidFill>
            </a:endParaRPr>
          </a:p>
          <a:p>
            <a:r>
              <a:rPr lang="en-US" dirty="0" smtClean="0">
                <a:solidFill>
                  <a:schemeClr val="tx1"/>
                </a:solidFill>
                <a:hlinkClick r:id="rId3"/>
              </a:rPr>
              <a:t>www.RadiologyInfo.org</a:t>
            </a:r>
            <a:endParaRPr lang="en-US" dirty="0" smtClean="0">
              <a:solidFill>
                <a:schemeClr val="tx1"/>
              </a:solidFill>
            </a:endParaRPr>
          </a:p>
          <a:p>
            <a:r>
              <a:rPr lang="en-US" dirty="0" smtClean="0">
                <a:solidFill>
                  <a:schemeClr val="tx1"/>
                </a:solidFill>
                <a:hlinkClick r:id="rId4"/>
              </a:rPr>
              <a:t>www.ImageGently.org</a:t>
            </a:r>
            <a:r>
              <a:rPr lang="en-US" dirty="0" smtClean="0">
                <a:solidFill>
                  <a:schemeClr val="tx1"/>
                </a:solidFill>
              </a:rPr>
              <a:t> (For Kids)</a:t>
            </a:r>
          </a:p>
          <a:p>
            <a:r>
              <a:rPr lang="en-US" dirty="0" smtClean="0">
                <a:solidFill>
                  <a:schemeClr val="tx1"/>
                </a:solidFill>
                <a:hlinkClick r:id="rId5"/>
              </a:rPr>
              <a:t>www.ImageWisely.org</a:t>
            </a:r>
            <a:r>
              <a:rPr lang="en-US" dirty="0" smtClean="0">
                <a:solidFill>
                  <a:schemeClr val="tx1"/>
                </a:solidFill>
              </a:rPr>
              <a:t> (For Adults)</a:t>
            </a:r>
          </a:p>
          <a:p>
            <a:r>
              <a:rPr lang="en-US" dirty="0" smtClean="0">
                <a:solidFill>
                  <a:schemeClr val="tx1"/>
                </a:solidFill>
                <a:hlinkClick r:id="rId6"/>
              </a:rPr>
              <a:t>www.DiscoverMI.org</a:t>
            </a:r>
            <a:endParaRPr lang="en-US" dirty="0" smtClean="0">
              <a:solidFill>
                <a:schemeClr val="tx1"/>
              </a:solidFill>
            </a:endParaRPr>
          </a:p>
          <a:p>
            <a:r>
              <a:rPr lang="en-US" dirty="0">
                <a:solidFill>
                  <a:schemeClr val="tx1"/>
                </a:solidFill>
                <a:hlinkClick r:id="rId7"/>
              </a:rPr>
              <a:t>http://</a:t>
            </a:r>
            <a:r>
              <a:rPr lang="en-US" dirty="0" smtClean="0">
                <a:solidFill>
                  <a:schemeClr val="tx1"/>
                </a:solidFill>
                <a:hlinkClick r:id="rId7"/>
              </a:rPr>
              <a:t>www.nrc.gov/about-nrc/radiation/around-us/doses-daily-lives.html#1</a:t>
            </a:r>
            <a:r>
              <a:rPr lang="en-US" dirty="0" smtClean="0">
                <a:solidFill>
                  <a:schemeClr val="tx1"/>
                </a:solidFill>
              </a:rPr>
              <a:t> (Doses in Our Daily Lives)</a:t>
            </a:r>
          </a:p>
          <a:p>
            <a:endParaRPr lang="en-US" dirty="0" smtClean="0">
              <a:solidFill>
                <a:schemeClr val="tx1"/>
              </a:solidFill>
            </a:endParaRPr>
          </a:p>
          <a:p>
            <a:endParaRPr lang="en-US" dirty="0">
              <a:solidFill>
                <a:schemeClr val="tx1"/>
              </a:solidFill>
            </a:endParaRPr>
          </a:p>
        </p:txBody>
      </p:sp>
      <p:sp>
        <p:nvSpPr>
          <p:cNvPr id="4" name="TextBox 3"/>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5" name="Picture 2" descr="Nuclear Medicine Technology Certification Board Log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14570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tx1"/>
                </a:solidFill>
              </a:rPr>
              <a:t>A Word of Advice…</a:t>
            </a:r>
            <a:endParaRPr lang="en-US" b="1" dirty="0">
              <a:solidFill>
                <a:schemeClr val="tx1"/>
              </a:solidFill>
            </a:endParaRPr>
          </a:p>
        </p:txBody>
      </p:sp>
      <p:sp>
        <p:nvSpPr>
          <p:cNvPr id="3" name="Content Placeholder 2"/>
          <p:cNvSpPr>
            <a:spLocks noGrp="1"/>
          </p:cNvSpPr>
          <p:nvPr>
            <p:ph idx="1"/>
          </p:nvPr>
        </p:nvSpPr>
        <p:spPr>
          <a:xfrm>
            <a:off x="457200" y="1600201"/>
            <a:ext cx="8229600" cy="3733800"/>
          </a:xfrm>
        </p:spPr>
        <p:txBody>
          <a:bodyPr/>
          <a:lstStyle/>
          <a:p>
            <a:pPr marL="0" indent="0" algn="ctr">
              <a:buNone/>
            </a:pPr>
            <a:r>
              <a:rPr lang="en-US" sz="2400" dirty="0">
                <a:solidFill>
                  <a:schemeClr val="tx1"/>
                </a:solidFill>
                <a:latin typeface="Arial" panose="020B0604020202020204" pitchFamily="34" charset="0"/>
                <a:cs typeface="Arial" panose="020B0604020202020204" pitchFamily="34" charset="0"/>
              </a:rPr>
              <a:t>Please remember, </a:t>
            </a:r>
            <a:r>
              <a:rPr lang="en-US" sz="2400" i="1" u="sng" dirty="0">
                <a:solidFill>
                  <a:schemeClr val="tx1"/>
                </a:solidFill>
                <a:latin typeface="Arial" panose="020B0604020202020204" pitchFamily="34" charset="0"/>
                <a:cs typeface="Arial" panose="020B0604020202020204" pitchFamily="34" charset="0"/>
              </a:rPr>
              <a:t>your</a:t>
            </a:r>
            <a:r>
              <a:rPr lang="en-US" sz="2400" dirty="0">
                <a:solidFill>
                  <a:schemeClr val="tx1"/>
                </a:solidFill>
                <a:latin typeface="Arial" panose="020B0604020202020204" pitchFamily="34" charset="0"/>
                <a:cs typeface="Arial" panose="020B0604020202020204" pitchFamily="34" charset="0"/>
              </a:rPr>
              <a:t> health care team will be the most knowledgeable resource for your individualized care plan, so just ask your physician or technologist about your concerns. They should be able to explain the specific procedures and guide you through the process. </a:t>
            </a:r>
            <a:br>
              <a:rPr lang="en-US" sz="2400" dirty="0">
                <a:solidFill>
                  <a:schemeClr val="tx1"/>
                </a:solidFill>
                <a:latin typeface="Arial" panose="020B0604020202020204" pitchFamily="34" charset="0"/>
                <a:cs typeface="Arial" panose="020B0604020202020204" pitchFamily="34" charset="0"/>
              </a:rPr>
            </a:br>
            <a:r>
              <a:rPr lang="en-US" sz="2400" dirty="0">
                <a:solidFill>
                  <a:schemeClr val="tx1"/>
                </a:solidFill>
                <a:latin typeface="Arial" panose="020B0604020202020204" pitchFamily="34" charset="0"/>
                <a:cs typeface="Arial" panose="020B0604020202020204" pitchFamily="34" charset="0"/>
              </a:rPr>
              <a:t/>
            </a:r>
            <a:br>
              <a:rPr lang="en-US" sz="2400" dirty="0">
                <a:solidFill>
                  <a:schemeClr val="tx1"/>
                </a:solidFill>
                <a:latin typeface="Arial" panose="020B0604020202020204" pitchFamily="34" charset="0"/>
                <a:cs typeface="Arial" panose="020B0604020202020204" pitchFamily="34" charset="0"/>
              </a:rPr>
            </a:br>
            <a:r>
              <a:rPr lang="en-US" sz="2400" i="1" dirty="0">
                <a:solidFill>
                  <a:schemeClr val="tx1"/>
                </a:solidFill>
                <a:latin typeface="Arial" panose="020B0604020202020204" pitchFamily="34" charset="0"/>
                <a:cs typeface="Arial" panose="020B0604020202020204" pitchFamily="34" charset="0"/>
              </a:rPr>
              <a:t>As a patient, you have the right to ask questions </a:t>
            </a:r>
            <a:br>
              <a:rPr lang="en-US" sz="2400" i="1" dirty="0">
                <a:solidFill>
                  <a:schemeClr val="tx1"/>
                </a:solidFill>
                <a:latin typeface="Arial" panose="020B0604020202020204" pitchFamily="34" charset="0"/>
                <a:cs typeface="Arial" panose="020B0604020202020204" pitchFamily="34" charset="0"/>
              </a:rPr>
            </a:br>
            <a:r>
              <a:rPr lang="en-US" sz="2400" i="1" dirty="0">
                <a:solidFill>
                  <a:schemeClr val="tx1"/>
                </a:solidFill>
                <a:latin typeface="Arial" panose="020B0604020202020204" pitchFamily="34" charset="0"/>
                <a:cs typeface="Arial" panose="020B0604020202020204" pitchFamily="34" charset="0"/>
              </a:rPr>
              <a:t>and obtain details about the care you receive</a:t>
            </a:r>
            <a:r>
              <a:rPr lang="en-US" i="1" dirty="0">
                <a:solidFill>
                  <a:srgbClr val="0000FF"/>
                </a:solidFill>
                <a:latin typeface="Arial" panose="020B0604020202020204" pitchFamily="34" charset="0"/>
                <a:cs typeface="Arial" panose="020B0604020202020204" pitchFamily="34" charset="0"/>
              </a:rPr>
              <a:t>.</a:t>
            </a:r>
            <a:endParaRPr lang="en-US" dirty="0"/>
          </a:p>
        </p:txBody>
      </p:sp>
    </p:spTree>
    <p:extLst>
      <p:ext uri="{BB962C8B-B14F-4D97-AF65-F5344CB8AC3E}">
        <p14:creationId xmlns:p14="http://schemas.microsoft.com/office/powerpoint/2010/main" val="4206324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54000">
              <a:srgbClr val="FFFFFF"/>
            </a:gs>
            <a:gs pos="80000">
              <a:srgbClr val="FFFFFF"/>
            </a:gs>
            <a:gs pos="85000">
              <a:schemeClr val="bg1">
                <a:lumMod val="75000"/>
              </a:schemeClr>
            </a:gs>
            <a:gs pos="92000">
              <a:srgbClr val="580000"/>
            </a:gs>
          </a:gsLst>
          <a:lin ang="5400000" scaled="0"/>
          <a:tileRect/>
        </a:gradFill>
        <a:effectLst/>
      </p:bgPr>
    </p:bg>
    <p:spTree>
      <p:nvGrpSpPr>
        <p:cNvPr id="1" name=""/>
        <p:cNvGrpSpPr/>
        <p:nvPr/>
      </p:nvGrpSpPr>
      <p:grpSpPr>
        <a:xfrm>
          <a:off x="0" y="0"/>
          <a:ext cx="0" cy="0"/>
          <a:chOff x="0" y="0"/>
          <a:chExt cx="0" cy="0"/>
        </a:xfrm>
      </p:grpSpPr>
      <p:sp>
        <p:nvSpPr>
          <p:cNvPr id="5" name="TextBox 4"/>
          <p:cNvSpPr txBox="1"/>
          <p:nvPr/>
        </p:nvSpPr>
        <p:spPr>
          <a:xfrm>
            <a:off x="0" y="3119497"/>
            <a:ext cx="9105900" cy="2062103"/>
          </a:xfrm>
          <a:prstGeom prst="rect">
            <a:avLst/>
          </a:prstGeom>
          <a:noFill/>
        </p:spPr>
        <p:txBody>
          <a:bodyPr wrap="square" rtlCol="0">
            <a:spAutoFit/>
          </a:bodyPr>
          <a:lstStyle/>
          <a:p>
            <a:pPr algn="ctr"/>
            <a:r>
              <a:rPr lang="en-US" sz="2400" dirty="0">
                <a:solidFill>
                  <a:srgbClr val="600000"/>
                </a:solidFill>
                <a:effectLst>
                  <a:outerShdw blurRad="38100" dist="38100" dir="2700000" algn="tl">
                    <a:srgbClr val="000000">
                      <a:alpha val="43137"/>
                    </a:srgbClr>
                  </a:outerShdw>
                </a:effectLst>
              </a:rPr>
              <a:t>Nuclear Medicine Technology Certification Board</a:t>
            </a:r>
            <a:r>
              <a:rPr lang="en-US" sz="2000" dirty="0">
                <a:solidFill>
                  <a:srgbClr val="600000"/>
                </a:solidFill>
                <a:effectLst>
                  <a:outerShdw blurRad="38100" dist="38100" dir="2700000" algn="tl">
                    <a:srgbClr val="000000">
                      <a:alpha val="43137"/>
                    </a:srgbClr>
                  </a:outerShdw>
                </a:effectLst>
              </a:rPr>
              <a:t/>
            </a:r>
            <a:br>
              <a:rPr lang="en-US" sz="2000" dirty="0">
                <a:solidFill>
                  <a:srgbClr val="600000"/>
                </a:solidFill>
                <a:effectLst>
                  <a:outerShdw blurRad="38100" dist="38100" dir="2700000" algn="tl">
                    <a:srgbClr val="000000">
                      <a:alpha val="43137"/>
                    </a:srgbClr>
                  </a:outerShdw>
                </a:effectLst>
              </a:rPr>
            </a:br>
            <a:r>
              <a:rPr lang="en-US" sz="2000" dirty="0"/>
              <a:t>3558 Habersham @ Northlake, Bldg. I</a:t>
            </a:r>
            <a:br>
              <a:rPr lang="en-US" sz="2000" dirty="0"/>
            </a:br>
            <a:r>
              <a:rPr lang="en-US" sz="2000" dirty="0"/>
              <a:t>Tucker, GA 30084</a:t>
            </a:r>
            <a:br>
              <a:rPr lang="en-US" sz="2000" dirty="0"/>
            </a:br>
            <a:r>
              <a:rPr lang="en-US" sz="2000" b="1" dirty="0"/>
              <a:t>p</a:t>
            </a:r>
            <a:r>
              <a:rPr lang="en-US" sz="2000" dirty="0"/>
              <a:t>  404 315 1739   |  </a:t>
            </a:r>
            <a:r>
              <a:rPr lang="en-US" sz="2000" b="1" dirty="0"/>
              <a:t> f</a:t>
            </a:r>
            <a:r>
              <a:rPr lang="en-US" sz="2000" dirty="0"/>
              <a:t>  404 315 6502   |   </a:t>
            </a:r>
            <a:r>
              <a:rPr lang="en-US" sz="2000" b="1" u="sng" dirty="0">
                <a:hlinkClick r:id="rId2"/>
              </a:rPr>
              <a:t>www.NMTCB.org</a:t>
            </a:r>
            <a:r>
              <a:rPr lang="en-US" sz="2000" dirty="0"/>
              <a:t> </a:t>
            </a:r>
            <a:br>
              <a:rPr lang="en-US" sz="2000" dirty="0"/>
            </a:br>
            <a:r>
              <a:rPr lang="en-US" sz="2400" i="1" dirty="0" smtClean="0">
                <a:solidFill>
                  <a:schemeClr val="tx1">
                    <a:lumMod val="65000"/>
                    <a:lumOff val="35000"/>
                  </a:schemeClr>
                </a:solidFill>
                <a:effectLst>
                  <a:outerShdw blurRad="38100" dist="38100" dir="2700000" algn="tl">
                    <a:srgbClr val="000000">
                      <a:alpha val="43137"/>
                    </a:srgbClr>
                  </a:outerShdw>
                </a:effectLst>
              </a:rPr>
              <a:t>board@nmtcb.org</a:t>
            </a:r>
            <a:r>
              <a:rPr lang="en-US" sz="2000" dirty="0"/>
              <a:t/>
            </a:r>
            <a:br>
              <a:rPr lang="en-US" sz="2000" dirty="0"/>
            </a:br>
            <a:endParaRPr lang="en-US" sz="2000" dirty="0"/>
          </a:p>
        </p:txBody>
      </p:sp>
      <p:sp>
        <p:nvSpPr>
          <p:cNvPr id="6" name="TextBox 5"/>
          <p:cNvSpPr txBox="1"/>
          <p:nvPr/>
        </p:nvSpPr>
        <p:spPr>
          <a:xfrm>
            <a:off x="457200" y="6272213"/>
            <a:ext cx="8305800" cy="661987"/>
          </a:xfrm>
          <a:prstGeom prst="rect">
            <a:avLst/>
          </a:prstGeom>
          <a:noFill/>
        </p:spPr>
        <p:txBody>
          <a:bodyPr>
            <a:spAutoFit/>
          </a:bodyPr>
          <a:lstStyle/>
          <a:p>
            <a:pPr algn="ctr" fontAlgn="base">
              <a:spcBef>
                <a:spcPct val="0"/>
              </a:spcBef>
              <a:spcAft>
                <a:spcPct val="0"/>
              </a:spcAft>
              <a:defRPr/>
            </a:pPr>
            <a:r>
              <a:rPr lang="en-US" sz="1850" b="1" i="1" dirty="0">
                <a:solidFill>
                  <a:srgbClr val="FFFFFF"/>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fontAlgn="base">
              <a:spcBef>
                <a:spcPct val="0"/>
              </a:spcBef>
              <a:spcAft>
                <a:spcPct val="0"/>
              </a:spcAft>
              <a:defRPr/>
            </a:pPr>
            <a:endParaRPr lang="en-US" sz="1850" b="1" dirty="0">
              <a:solidFill>
                <a:srgbClr val="000000"/>
              </a:solidFill>
            </a:endParaRPr>
          </a:p>
        </p:txBody>
      </p:sp>
      <p:pic>
        <p:nvPicPr>
          <p:cNvPr id="7" name="Content Placeholder 6"/>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3448050" y="775193"/>
            <a:ext cx="2209800" cy="2196607"/>
          </a:xfrm>
          <a:solidFill>
            <a:srgbClr val="FFFF00"/>
          </a:solidFill>
        </p:spPr>
      </p:pic>
    </p:spTree>
    <p:extLst>
      <p:ext uri="{BB962C8B-B14F-4D97-AF65-F5344CB8AC3E}">
        <p14:creationId xmlns:p14="http://schemas.microsoft.com/office/powerpoint/2010/main" val="10886551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solidFill>
                  <a:srgbClr val="580000"/>
                </a:solidFill>
                <a:effectLst>
                  <a:outerShdw blurRad="38100" dist="38100" dir="2700000" algn="tl">
                    <a:srgbClr val="000000">
                      <a:alpha val="43137"/>
                    </a:srgbClr>
                  </a:outerShdw>
                </a:effectLst>
                <a:latin typeface="Century Gothic" panose="020B0502020202020204" pitchFamily="34" charset="0"/>
              </a:rPr>
              <a:t>What is Nuclear Medicine?</a:t>
            </a:r>
            <a:endParaRPr lang="en-US"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5" name="Content Placeholder 2"/>
          <p:cNvSpPr txBox="1">
            <a:spLocks/>
          </p:cNvSpPr>
          <p:nvPr/>
        </p:nvSpPr>
        <p:spPr bwMode="auto">
          <a:xfrm>
            <a:off x="457200" y="12954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a:lstStyle>
          <a:p>
            <a:r>
              <a:rPr lang="en-US" sz="2800" kern="0" dirty="0" smtClean="0">
                <a:solidFill>
                  <a:schemeClr val="tx1"/>
                </a:solidFill>
              </a:rPr>
              <a:t>Nuclear medicine is very unique, because it helps doctors view </a:t>
            </a:r>
            <a:r>
              <a:rPr lang="en-US" sz="2800" u="sng" kern="0" dirty="0" smtClean="0">
                <a:solidFill>
                  <a:schemeClr val="tx1"/>
                </a:solidFill>
              </a:rPr>
              <a:t>how</a:t>
            </a:r>
            <a:r>
              <a:rPr lang="en-US" sz="2800" kern="0" dirty="0" smtClean="0">
                <a:solidFill>
                  <a:schemeClr val="tx1"/>
                </a:solidFill>
              </a:rPr>
              <a:t> your body is functioning.</a:t>
            </a:r>
          </a:p>
          <a:p>
            <a:r>
              <a:rPr lang="en-US" sz="2800" kern="0" dirty="0" smtClean="0">
                <a:solidFill>
                  <a:schemeClr val="tx1"/>
                </a:solidFill>
              </a:rPr>
              <a:t>This type of imaging takes very small amounts of radioactive pharmaceuticals and follows their path and progress through your body. </a:t>
            </a:r>
          </a:p>
          <a:p>
            <a:r>
              <a:rPr lang="en-US" sz="2800" kern="0" dirty="0" smtClean="0">
                <a:solidFill>
                  <a:schemeClr val="tx1"/>
                </a:solidFill>
              </a:rPr>
              <a:t>X-rays or CAT scans can show how something in your body </a:t>
            </a:r>
            <a:r>
              <a:rPr lang="en-US" sz="2800" i="1" u="sng" kern="0" dirty="0" smtClean="0">
                <a:solidFill>
                  <a:schemeClr val="tx1"/>
                </a:solidFill>
              </a:rPr>
              <a:t>looks</a:t>
            </a:r>
            <a:r>
              <a:rPr lang="en-US" sz="2800" kern="0" dirty="0" smtClean="0">
                <a:solidFill>
                  <a:schemeClr val="tx1"/>
                </a:solidFill>
              </a:rPr>
              <a:t>, but Nuclear Medicine can show how your body actually </a:t>
            </a:r>
            <a:r>
              <a:rPr lang="en-US" sz="2800" i="1" u="sng" kern="0" dirty="0" smtClean="0">
                <a:solidFill>
                  <a:schemeClr val="tx1"/>
                </a:solidFill>
              </a:rPr>
              <a:t>works</a:t>
            </a:r>
            <a:r>
              <a:rPr lang="en-US" sz="2800" kern="0" dirty="0" smtClean="0">
                <a:solidFill>
                  <a:schemeClr val="tx1"/>
                </a:solidFill>
              </a:rPr>
              <a:t>.</a:t>
            </a:r>
            <a:br>
              <a:rPr lang="en-US" sz="2800" kern="0" dirty="0" smtClean="0">
                <a:solidFill>
                  <a:schemeClr val="tx1"/>
                </a:solidFill>
              </a:rPr>
            </a:br>
            <a:endParaRPr lang="en-US" sz="2800" kern="0" dirty="0">
              <a:solidFill>
                <a:schemeClr val="tx1"/>
              </a:solidFill>
            </a:endParaRPr>
          </a:p>
        </p:txBody>
      </p:sp>
      <p:sp>
        <p:nvSpPr>
          <p:cNvPr id="6" name="TextBox 5"/>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7"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06022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0" y="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a:lstStyle>
          <a:p>
            <a:pPr algn="l"/>
            <a:r>
              <a:rPr lang="en-US" sz="3600" kern="0" dirty="0" smtClean="0">
                <a:solidFill>
                  <a:srgbClr val="580000"/>
                </a:solidFill>
                <a:effectLst>
                  <a:outerShdw blurRad="38100" dist="38100" dir="2700000" algn="tl">
                    <a:srgbClr val="000000">
                      <a:alpha val="43137"/>
                    </a:srgbClr>
                  </a:outerShdw>
                </a:effectLst>
                <a:latin typeface="Century Gothic" panose="020B0502020202020204" pitchFamily="34" charset="0"/>
              </a:rPr>
              <a:t>What is Nuclear Medicine? </a:t>
            </a:r>
            <a:r>
              <a:rPr lang="en-US" sz="2800" kern="0" dirty="0" smtClean="0">
                <a:solidFill>
                  <a:srgbClr val="580000"/>
                </a:solidFill>
                <a:effectLst>
                  <a:outerShdw blurRad="38100" dist="38100" dir="2700000" algn="tl">
                    <a:srgbClr val="000000">
                      <a:alpha val="43137"/>
                    </a:srgbClr>
                  </a:outerShdw>
                </a:effectLst>
                <a:latin typeface="Century Gothic" panose="020B0502020202020204" pitchFamily="34" charset="0"/>
              </a:rPr>
              <a:t>(</a:t>
            </a:r>
            <a:r>
              <a:rPr lang="en-US" sz="2800" i="1" kern="0" dirty="0" smtClean="0">
                <a:solidFill>
                  <a:srgbClr val="580000"/>
                </a:solidFill>
                <a:effectLst>
                  <a:outerShdw blurRad="38100" dist="38100" dir="2700000" algn="tl">
                    <a:srgbClr val="000000">
                      <a:alpha val="43137"/>
                    </a:srgbClr>
                  </a:outerShdw>
                </a:effectLst>
                <a:latin typeface="Century Gothic" panose="020B0502020202020204" pitchFamily="34" charset="0"/>
              </a:rPr>
              <a:t>continued…)</a:t>
            </a:r>
            <a:endParaRPr lang="en-US" sz="2800" i="1" kern="0"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6" name="Content Placeholder 2"/>
          <p:cNvSpPr txBox="1">
            <a:spLocks/>
          </p:cNvSpPr>
          <p:nvPr/>
        </p:nvSpPr>
        <p:spPr bwMode="auto">
          <a:xfrm>
            <a:off x="457200" y="1444625"/>
            <a:ext cx="8686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a:lstStyle>
          <a:p>
            <a:r>
              <a:rPr lang="en-US" sz="2800" kern="0" dirty="0" smtClean="0">
                <a:solidFill>
                  <a:schemeClr val="tx1"/>
                </a:solidFill>
              </a:rPr>
              <a:t>Nuclear medicine is a type of molecular imaging where radioactive pharmaceuticals (often called “radiopharmaceuticals”) are used to evaluate the body’s functions and processes</a:t>
            </a:r>
          </a:p>
          <a:p>
            <a:r>
              <a:rPr lang="en-US" sz="2800" kern="0" dirty="0" smtClean="0">
                <a:solidFill>
                  <a:schemeClr val="tx1"/>
                </a:solidFill>
              </a:rPr>
              <a:t>This type of imaging can be used on all types of living things, but NMTCB is concerned with using this technology to help diagnose and treat human beings.</a:t>
            </a:r>
            <a:endParaRPr lang="en-US" sz="2800" kern="0" dirty="0">
              <a:solidFill>
                <a:schemeClr val="tx1"/>
              </a:solidFill>
            </a:endParaRPr>
          </a:p>
        </p:txBody>
      </p:sp>
      <p:sp>
        <p:nvSpPr>
          <p:cNvPr id="7" name="TextBox 6"/>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8"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951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525963"/>
          </a:xfrm>
        </p:spPr>
        <p:txBody>
          <a:bodyPr/>
          <a:lstStyle/>
          <a:p>
            <a:r>
              <a:rPr lang="en-US" dirty="0">
                <a:solidFill>
                  <a:srgbClr val="580000"/>
                </a:solidFill>
              </a:rPr>
              <a:t>NUCLEAR MEDICINE </a:t>
            </a:r>
            <a:r>
              <a:rPr lang="en-US" u="dbl" dirty="0" smtClean="0">
                <a:solidFill>
                  <a:srgbClr val="580000"/>
                </a:solidFill>
                <a:effectLst>
                  <a:outerShdw blurRad="38100" dist="38100" dir="2700000" algn="tl">
                    <a:srgbClr val="000000">
                      <a:alpha val="43137"/>
                    </a:srgbClr>
                  </a:outerShdw>
                </a:effectLst>
              </a:rPr>
              <a:t>IMAGING</a:t>
            </a:r>
            <a:r>
              <a:rPr lang="en-US" u="dbl" dirty="0" smtClean="0">
                <a:solidFill>
                  <a:srgbClr val="580000"/>
                </a:solidFill>
              </a:rPr>
              <a:t> </a:t>
            </a:r>
            <a:r>
              <a:rPr lang="en-US" dirty="0" smtClean="0">
                <a:solidFill>
                  <a:schemeClr val="tx1"/>
                </a:solidFill>
              </a:rPr>
              <a:t>procedures look at the bodily functions to help make your diagnosis.</a:t>
            </a:r>
          </a:p>
          <a:p>
            <a:r>
              <a:rPr lang="en-US" dirty="0" smtClean="0">
                <a:solidFill>
                  <a:srgbClr val="580000"/>
                </a:solidFill>
              </a:rPr>
              <a:t>NUCLEAR MEDICINE </a:t>
            </a:r>
            <a:r>
              <a:rPr lang="en-US" u="dbl" dirty="0" smtClean="0">
                <a:solidFill>
                  <a:srgbClr val="580000"/>
                </a:solidFill>
                <a:effectLst>
                  <a:outerShdw blurRad="38100" dist="38100" dir="2700000" algn="tl">
                    <a:srgbClr val="000000">
                      <a:alpha val="43137"/>
                    </a:srgbClr>
                  </a:outerShdw>
                </a:effectLst>
              </a:rPr>
              <a:t>THERAPY</a:t>
            </a:r>
            <a:r>
              <a:rPr lang="en-US" dirty="0" smtClean="0">
                <a:solidFill>
                  <a:srgbClr val="580000"/>
                </a:solidFill>
              </a:rPr>
              <a:t> </a:t>
            </a:r>
            <a:r>
              <a:rPr lang="en-US" dirty="0" smtClean="0">
                <a:solidFill>
                  <a:schemeClr val="tx1"/>
                </a:solidFill>
              </a:rPr>
              <a:t>can actually be used to treat the body. If you are undergoing a therapy process, then larger amounts of radiation will be used to treat cancer or thyroid disease. </a:t>
            </a:r>
            <a:endParaRPr lang="en-US" dirty="0">
              <a:solidFill>
                <a:schemeClr val="tx1"/>
              </a:solidFill>
            </a:endParaRPr>
          </a:p>
        </p:txBody>
      </p:sp>
      <p:sp>
        <p:nvSpPr>
          <p:cNvPr id="4" name="Title 1"/>
          <p:cNvSpPr txBox="1">
            <a:spLocks/>
          </p:cNvSpPr>
          <p:nvPr/>
        </p:nvSpPr>
        <p:spPr bwMode="auto">
          <a:xfrm>
            <a:off x="0" y="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Arial" charset="0"/>
              </a:defRPr>
            </a:lvl2pPr>
            <a:lvl3pPr algn="ctr" rtl="0" eaLnBrk="0" fontAlgn="base" hangingPunct="0">
              <a:spcBef>
                <a:spcPct val="0"/>
              </a:spcBef>
              <a:spcAft>
                <a:spcPct val="0"/>
              </a:spcAft>
              <a:defRPr sz="4400">
                <a:solidFill>
                  <a:schemeClr val="bg1"/>
                </a:solidFill>
                <a:latin typeface="Arial" charset="0"/>
              </a:defRPr>
            </a:lvl3pPr>
            <a:lvl4pPr algn="ctr" rtl="0" eaLnBrk="0" fontAlgn="base" hangingPunct="0">
              <a:spcBef>
                <a:spcPct val="0"/>
              </a:spcBef>
              <a:spcAft>
                <a:spcPct val="0"/>
              </a:spcAft>
              <a:defRPr sz="4400">
                <a:solidFill>
                  <a:schemeClr val="bg1"/>
                </a:solidFill>
                <a:latin typeface="Arial" charset="0"/>
              </a:defRPr>
            </a:lvl4pPr>
            <a:lvl5pPr algn="ctr" rtl="0" eaLnBrk="0" fontAlgn="base" hangingPunct="0">
              <a:spcBef>
                <a:spcPct val="0"/>
              </a:spcBef>
              <a:spcAft>
                <a:spcPct val="0"/>
              </a:spcAft>
              <a:defRPr sz="4400">
                <a:solidFill>
                  <a:schemeClr val="bg1"/>
                </a:solidFill>
                <a:latin typeface="Arial" charset="0"/>
              </a:defRPr>
            </a:lvl5pPr>
            <a:lvl6pPr marL="457200" algn="ctr" rtl="0" fontAlgn="base">
              <a:spcBef>
                <a:spcPct val="0"/>
              </a:spcBef>
              <a:spcAft>
                <a:spcPct val="0"/>
              </a:spcAft>
              <a:defRPr sz="4400">
                <a:solidFill>
                  <a:schemeClr val="bg1"/>
                </a:solidFill>
                <a:latin typeface="Arial" charset="0"/>
              </a:defRPr>
            </a:lvl6pPr>
            <a:lvl7pPr marL="914400" algn="ctr" rtl="0" fontAlgn="base">
              <a:spcBef>
                <a:spcPct val="0"/>
              </a:spcBef>
              <a:spcAft>
                <a:spcPct val="0"/>
              </a:spcAft>
              <a:defRPr sz="4400">
                <a:solidFill>
                  <a:schemeClr val="bg1"/>
                </a:solidFill>
                <a:latin typeface="Arial" charset="0"/>
              </a:defRPr>
            </a:lvl7pPr>
            <a:lvl8pPr marL="1371600" algn="ctr" rtl="0" fontAlgn="base">
              <a:spcBef>
                <a:spcPct val="0"/>
              </a:spcBef>
              <a:spcAft>
                <a:spcPct val="0"/>
              </a:spcAft>
              <a:defRPr sz="4400">
                <a:solidFill>
                  <a:schemeClr val="bg1"/>
                </a:solidFill>
                <a:latin typeface="Arial" charset="0"/>
              </a:defRPr>
            </a:lvl8pPr>
            <a:lvl9pPr marL="1828800" algn="ctr" rtl="0" fontAlgn="base">
              <a:spcBef>
                <a:spcPct val="0"/>
              </a:spcBef>
              <a:spcAft>
                <a:spcPct val="0"/>
              </a:spcAft>
              <a:defRPr sz="4400">
                <a:solidFill>
                  <a:schemeClr val="bg1"/>
                </a:solidFill>
                <a:latin typeface="Arial" charset="0"/>
              </a:defRPr>
            </a:lvl9pPr>
          </a:lstStyle>
          <a:p>
            <a:pPr algn="l"/>
            <a:r>
              <a:rPr lang="en-US" sz="3600" kern="0" dirty="0" smtClean="0">
                <a:solidFill>
                  <a:srgbClr val="580000"/>
                </a:solidFill>
                <a:effectLst>
                  <a:outerShdw blurRad="38100" dist="38100" dir="2700000" algn="tl">
                    <a:srgbClr val="000000">
                      <a:alpha val="43137"/>
                    </a:srgbClr>
                  </a:outerShdw>
                </a:effectLst>
                <a:latin typeface="Century Gothic" panose="020B0502020202020204" pitchFamily="34" charset="0"/>
              </a:rPr>
              <a:t>What</a:t>
            </a:r>
            <a:r>
              <a:rPr lang="en-US" sz="3600" kern="0" dirty="0" smtClean="0">
                <a:solidFill>
                  <a:srgbClr val="580000"/>
                </a:solidFill>
                <a:effectLst>
                  <a:outerShdw blurRad="38100" dist="38100" dir="2700000" algn="tl">
                    <a:srgbClr val="000000">
                      <a:alpha val="43137"/>
                    </a:srgbClr>
                  </a:outerShdw>
                </a:effectLst>
              </a:rPr>
              <a:t> is Nuclear Medicine? </a:t>
            </a:r>
            <a:br>
              <a:rPr lang="en-US" sz="3600" kern="0" dirty="0" smtClean="0">
                <a:solidFill>
                  <a:srgbClr val="580000"/>
                </a:solidFill>
                <a:effectLst>
                  <a:outerShdw blurRad="38100" dist="38100" dir="2700000" algn="tl">
                    <a:srgbClr val="000000">
                      <a:alpha val="43137"/>
                    </a:srgbClr>
                  </a:outerShdw>
                </a:effectLst>
              </a:rPr>
            </a:br>
            <a:r>
              <a:rPr lang="en-US" sz="2800" kern="0" dirty="0" smtClean="0">
                <a:solidFill>
                  <a:srgbClr val="580000"/>
                </a:solidFill>
                <a:effectLst>
                  <a:outerShdw blurRad="38100" dist="38100" dir="2700000" algn="tl">
                    <a:srgbClr val="000000">
                      <a:alpha val="43137"/>
                    </a:srgbClr>
                  </a:outerShdw>
                </a:effectLst>
              </a:rPr>
              <a:t>(</a:t>
            </a:r>
            <a:r>
              <a:rPr lang="en-US" sz="2800" i="1" kern="0" dirty="0" smtClean="0">
                <a:solidFill>
                  <a:srgbClr val="580000"/>
                </a:solidFill>
                <a:effectLst>
                  <a:outerShdw blurRad="38100" dist="38100" dir="2700000" algn="tl">
                    <a:srgbClr val="000000">
                      <a:alpha val="43137"/>
                    </a:srgbClr>
                  </a:outerShdw>
                </a:effectLst>
              </a:rPr>
              <a:t>continued</a:t>
            </a:r>
            <a:r>
              <a:rPr lang="en-US" sz="2800" kern="0" dirty="0" smtClean="0">
                <a:solidFill>
                  <a:srgbClr val="580000"/>
                </a:solidFill>
                <a:effectLst>
                  <a:outerShdw blurRad="38100" dist="38100" dir="2700000" algn="tl">
                    <a:srgbClr val="000000">
                      <a:alpha val="43137"/>
                    </a:srgbClr>
                  </a:outerShdw>
                </a:effectLst>
              </a:rPr>
              <a:t>…)</a:t>
            </a:r>
            <a:endParaRPr lang="en-US" sz="2800" kern="0" dirty="0">
              <a:solidFill>
                <a:srgbClr val="580000"/>
              </a:solidFill>
              <a:effectLst>
                <a:outerShdw blurRad="38100" dist="38100" dir="2700000" algn="tl">
                  <a:srgbClr val="000000">
                    <a:alpha val="43137"/>
                  </a:srgbClr>
                </a:outerShdw>
              </a:effectLst>
            </a:endParaRPr>
          </a:p>
        </p:txBody>
      </p:sp>
      <p:sp>
        <p:nvSpPr>
          <p:cNvPr id="6" name="TextBox 5"/>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7"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96819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pPr algn="l"/>
            <a:r>
              <a:rPr lang="en-US" sz="3400" dirty="0" smtClean="0">
                <a:solidFill>
                  <a:srgbClr val="580000"/>
                </a:solidFill>
                <a:effectLst>
                  <a:outerShdw blurRad="38100" dist="38100" dir="2700000" algn="tl">
                    <a:srgbClr val="000000">
                      <a:alpha val="43137"/>
                    </a:srgbClr>
                  </a:outerShdw>
                </a:effectLst>
                <a:latin typeface="Century Gothic" panose="020B0502020202020204" pitchFamily="34" charset="0"/>
              </a:rPr>
              <a:t>Why is Nuclear Medicine so important?</a:t>
            </a:r>
            <a:endParaRPr lang="en-US" sz="3400"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3" name="Content Placeholder 2"/>
          <p:cNvSpPr>
            <a:spLocks noGrp="1"/>
          </p:cNvSpPr>
          <p:nvPr>
            <p:ph idx="1"/>
          </p:nvPr>
        </p:nvSpPr>
        <p:spPr>
          <a:xfrm>
            <a:off x="304800" y="1036637"/>
            <a:ext cx="8545286" cy="4525963"/>
          </a:xfrm>
        </p:spPr>
        <p:txBody>
          <a:bodyPr/>
          <a:lstStyle/>
          <a:p>
            <a:r>
              <a:rPr lang="en-US" sz="3000" dirty="0" smtClean="0">
                <a:solidFill>
                  <a:schemeClr val="tx1"/>
                </a:solidFill>
              </a:rPr>
              <a:t>Nuclear medicine imaging can help with early detection or discovery of changes in your body’s functions.</a:t>
            </a:r>
          </a:p>
          <a:p>
            <a:r>
              <a:rPr lang="en-US" sz="3000" dirty="0">
                <a:solidFill>
                  <a:schemeClr val="tx1"/>
                </a:solidFill>
              </a:rPr>
              <a:t>Physicians need </a:t>
            </a:r>
            <a:r>
              <a:rPr lang="en-US" sz="3000" dirty="0" smtClean="0">
                <a:solidFill>
                  <a:schemeClr val="tx1"/>
                </a:solidFill>
              </a:rPr>
              <a:t>an accurate diagnosis </a:t>
            </a:r>
            <a:r>
              <a:rPr lang="en-US" sz="3000" dirty="0">
                <a:solidFill>
                  <a:schemeClr val="tx1"/>
                </a:solidFill>
              </a:rPr>
              <a:t>first, so they can formulate an ideal treatment plan specifically for </a:t>
            </a:r>
            <a:r>
              <a:rPr lang="en-US" sz="3000" u="sng" dirty="0">
                <a:solidFill>
                  <a:schemeClr val="tx1"/>
                </a:solidFill>
              </a:rPr>
              <a:t>you</a:t>
            </a:r>
            <a:r>
              <a:rPr lang="en-US" sz="3000" dirty="0">
                <a:solidFill>
                  <a:schemeClr val="tx1"/>
                </a:solidFill>
              </a:rPr>
              <a:t>r needs!</a:t>
            </a:r>
          </a:p>
          <a:p>
            <a:r>
              <a:rPr lang="en-US" sz="3000" dirty="0" smtClean="0">
                <a:solidFill>
                  <a:schemeClr val="tx1"/>
                </a:solidFill>
              </a:rPr>
              <a:t>This detection could help your care team avoid having to perform invasive procedures and possibly treat the problem without surgery.</a:t>
            </a:r>
          </a:p>
          <a:p>
            <a:endParaRPr lang="en-US" sz="3000" dirty="0">
              <a:solidFill>
                <a:schemeClr val="tx1"/>
              </a:solidFill>
            </a:endParaRPr>
          </a:p>
        </p:txBody>
      </p:sp>
      <p:sp>
        <p:nvSpPr>
          <p:cNvPr id="5" name="TextBox 4"/>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9408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9" y="14514"/>
            <a:ext cx="8229600" cy="1143000"/>
          </a:xfrm>
        </p:spPr>
        <p:txBody>
          <a:bodyPr/>
          <a:lstStyle/>
          <a:p>
            <a:pPr algn="l"/>
            <a:r>
              <a:rPr lang="en-US" sz="4000" dirty="0" smtClean="0">
                <a:solidFill>
                  <a:srgbClr val="580000"/>
                </a:solidFill>
                <a:effectLst>
                  <a:outerShdw blurRad="38100" dist="38100" dir="2700000" algn="tl">
                    <a:srgbClr val="000000">
                      <a:alpha val="43137"/>
                    </a:srgbClr>
                  </a:outerShdw>
                </a:effectLst>
                <a:latin typeface="Century Gothic" panose="020B0502020202020204" pitchFamily="34" charset="0"/>
              </a:rPr>
              <a:t>What will they do to me during a nuclear medicine procedure?</a:t>
            </a:r>
            <a:endParaRPr lang="en-US" sz="4000"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3" name="Content Placeholder 2"/>
          <p:cNvSpPr>
            <a:spLocks noGrp="1"/>
          </p:cNvSpPr>
          <p:nvPr>
            <p:ph idx="1"/>
          </p:nvPr>
        </p:nvSpPr>
        <p:spPr>
          <a:xfrm>
            <a:off x="304800" y="1371600"/>
            <a:ext cx="8229600" cy="4525963"/>
          </a:xfrm>
        </p:spPr>
        <p:txBody>
          <a:bodyPr/>
          <a:lstStyle/>
          <a:p>
            <a:pPr marL="457200" indent="-457200">
              <a:buAutoNum type="arabicPeriod"/>
            </a:pPr>
            <a:r>
              <a:rPr lang="en-US" sz="2600" dirty="0" smtClean="0">
                <a:solidFill>
                  <a:schemeClr val="tx1"/>
                </a:solidFill>
              </a:rPr>
              <a:t>You will be given an “imaging agent.” This could be given to you in a variety of ways: possibly by swallowing a pill, through an injection, an inhaler, or even a special meal you will need to eat.</a:t>
            </a:r>
          </a:p>
          <a:p>
            <a:pPr marL="457200" indent="-457200">
              <a:buAutoNum type="arabicPeriod"/>
            </a:pPr>
            <a:r>
              <a:rPr lang="en-US" sz="2600" dirty="0" smtClean="0">
                <a:solidFill>
                  <a:schemeClr val="tx1"/>
                </a:solidFill>
              </a:rPr>
              <a:t>The imaging agent will travel to the specific organ or tissue that needs to be studied.</a:t>
            </a:r>
          </a:p>
          <a:p>
            <a:pPr marL="457200" indent="-457200">
              <a:buAutoNum type="arabicPeriod"/>
            </a:pPr>
            <a:r>
              <a:rPr lang="en-US" sz="2600" dirty="0" smtClean="0">
                <a:solidFill>
                  <a:schemeClr val="tx1"/>
                </a:solidFill>
              </a:rPr>
              <a:t>You will have pictures of your body taken with a specialized camera from inside a scanner.</a:t>
            </a:r>
          </a:p>
          <a:p>
            <a:pPr marL="457200" indent="-457200">
              <a:buAutoNum type="arabicPeriod"/>
            </a:pPr>
            <a:r>
              <a:rPr lang="en-US" sz="2600" dirty="0" smtClean="0">
                <a:solidFill>
                  <a:schemeClr val="tx1"/>
                </a:solidFill>
              </a:rPr>
              <a:t>Your medical team will receive the images of your body to review and evaluate.</a:t>
            </a:r>
          </a:p>
          <a:p>
            <a:pPr marL="457200" indent="-457200">
              <a:buAutoNum type="arabicPeriod"/>
            </a:pPr>
            <a:endParaRPr lang="en-US" sz="2600" dirty="0">
              <a:solidFill>
                <a:schemeClr val="tx1"/>
              </a:solidFill>
            </a:endParaRPr>
          </a:p>
        </p:txBody>
      </p:sp>
      <p:sp>
        <p:nvSpPr>
          <p:cNvPr id="5" name="TextBox 4"/>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74853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pPr algn="l"/>
            <a:r>
              <a:rPr lang="en-US" dirty="0" smtClean="0">
                <a:solidFill>
                  <a:srgbClr val="580000"/>
                </a:solidFill>
                <a:effectLst>
                  <a:outerShdw blurRad="38100" dist="38100" dir="2700000" algn="tl">
                    <a:srgbClr val="000000">
                      <a:alpha val="43137"/>
                    </a:srgbClr>
                  </a:outerShdw>
                </a:effectLst>
                <a:latin typeface="Century Gothic" panose="020B0502020202020204" pitchFamily="34" charset="0"/>
              </a:rPr>
              <a:t>What about the radiation?</a:t>
            </a:r>
            <a:endParaRPr lang="en-US" dirty="0">
              <a:effectLst>
                <a:outerShdw blurRad="38100" dist="38100" dir="2700000" algn="tl">
                  <a:srgbClr val="000000">
                    <a:alpha val="43137"/>
                  </a:srgbClr>
                </a:outerShdw>
              </a:effectLst>
              <a:latin typeface="Century Gothic" panose="020B0502020202020204" pitchFamily="34" charset="0"/>
            </a:endParaRPr>
          </a:p>
        </p:txBody>
      </p:sp>
      <p:sp>
        <p:nvSpPr>
          <p:cNvPr id="3" name="Content Placeholder 2"/>
          <p:cNvSpPr>
            <a:spLocks noGrp="1"/>
          </p:cNvSpPr>
          <p:nvPr>
            <p:ph idx="1"/>
          </p:nvPr>
        </p:nvSpPr>
        <p:spPr>
          <a:xfrm>
            <a:off x="457200" y="1600200"/>
            <a:ext cx="8001000" cy="3429001"/>
          </a:xfrm>
          <a:noFill/>
          <a:ln w="47625" cap="sq" cmpd="dbl">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bevel/>
          </a:ln>
          <a:effectLst>
            <a:softEdge rad="31750"/>
          </a:effectLst>
        </p:spPr>
        <p:txBody>
          <a:bodyPr/>
          <a:lstStyle/>
          <a:p>
            <a:r>
              <a:rPr lang="en-US" u="dbl" dirty="0" smtClean="0">
                <a:solidFill>
                  <a:schemeClr val="tx1"/>
                </a:solidFill>
              </a:rPr>
              <a:t>Very</a:t>
            </a:r>
            <a:r>
              <a:rPr lang="en-US" dirty="0" smtClean="0">
                <a:solidFill>
                  <a:schemeClr val="tx1"/>
                </a:solidFill>
              </a:rPr>
              <a:t> small amounts of radiation are given during nuclear medicine imaging scans.</a:t>
            </a:r>
          </a:p>
          <a:p>
            <a:r>
              <a:rPr lang="en-US" dirty="0" smtClean="0">
                <a:solidFill>
                  <a:schemeClr val="tx1"/>
                </a:solidFill>
              </a:rPr>
              <a:t>Larger amounts are used for therapy in order to target very specific areas.</a:t>
            </a:r>
          </a:p>
          <a:p>
            <a:r>
              <a:rPr lang="en-US" dirty="0" smtClean="0">
                <a:solidFill>
                  <a:schemeClr val="tx1"/>
                </a:solidFill>
              </a:rPr>
              <a:t>The scanners (equipment) do </a:t>
            </a:r>
            <a:r>
              <a:rPr lang="en-US" u="sng" dirty="0" smtClean="0">
                <a:solidFill>
                  <a:schemeClr val="tx1"/>
                </a:solidFill>
              </a:rPr>
              <a:t>not</a:t>
            </a:r>
            <a:r>
              <a:rPr lang="en-US" dirty="0" smtClean="0">
                <a:solidFill>
                  <a:schemeClr val="tx1"/>
                </a:solidFill>
              </a:rPr>
              <a:t> give off radiation. </a:t>
            </a:r>
            <a:endParaRPr lang="en-US" dirty="0">
              <a:solidFill>
                <a:schemeClr val="tx1"/>
              </a:solidFill>
            </a:endParaRPr>
          </a:p>
        </p:txBody>
      </p:sp>
      <p:sp>
        <p:nvSpPr>
          <p:cNvPr id="5" name="TextBox 4"/>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60685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884" y="76200"/>
            <a:ext cx="8229600" cy="1143000"/>
          </a:xfrm>
        </p:spPr>
        <p:txBody>
          <a:bodyPr/>
          <a:lstStyle/>
          <a:p>
            <a:pPr algn="l"/>
            <a:r>
              <a:rPr lang="en-US" sz="4000" dirty="0" smtClean="0">
                <a:solidFill>
                  <a:srgbClr val="580000"/>
                </a:solidFill>
                <a:effectLst>
                  <a:outerShdw blurRad="38100" dist="38100" dir="2700000" algn="tl">
                    <a:srgbClr val="000000">
                      <a:alpha val="43137"/>
                    </a:srgbClr>
                  </a:outerShdw>
                </a:effectLst>
                <a:latin typeface="Century Gothic" panose="020B0502020202020204" pitchFamily="34" charset="0"/>
              </a:rPr>
              <a:t>But I </a:t>
            </a:r>
            <a:r>
              <a:rPr lang="en-US" sz="4000" i="1" u="dbl" dirty="0" smtClean="0">
                <a:solidFill>
                  <a:srgbClr val="580000"/>
                </a:solidFill>
                <a:effectLst>
                  <a:outerShdw blurRad="38100" dist="38100" dir="2700000" algn="tl">
                    <a:srgbClr val="000000">
                      <a:alpha val="43137"/>
                    </a:srgbClr>
                  </a:outerShdw>
                </a:effectLst>
                <a:latin typeface="Century Gothic" panose="020B0502020202020204" pitchFamily="34" charset="0"/>
              </a:rPr>
              <a:t>really</a:t>
            </a:r>
            <a:r>
              <a:rPr lang="en-US" sz="4000" dirty="0" smtClean="0">
                <a:solidFill>
                  <a:srgbClr val="580000"/>
                </a:solidFill>
                <a:effectLst>
                  <a:outerShdw blurRad="38100" dist="38100" dir="2700000" algn="tl">
                    <a:srgbClr val="000000">
                      <a:alpha val="43137"/>
                    </a:srgbClr>
                  </a:outerShdw>
                </a:effectLst>
                <a:latin typeface="Century Gothic" panose="020B0502020202020204" pitchFamily="34" charset="0"/>
              </a:rPr>
              <a:t> don’t like the idea of radiation…</a:t>
            </a:r>
            <a:endParaRPr lang="en-US" sz="4000" dirty="0">
              <a:solidFill>
                <a:srgbClr val="580000"/>
              </a:solidFill>
              <a:effectLst>
                <a:outerShdw blurRad="38100" dist="38100" dir="2700000" algn="tl">
                  <a:srgbClr val="000000">
                    <a:alpha val="43137"/>
                  </a:srgbClr>
                </a:outerShdw>
              </a:effectLst>
              <a:latin typeface="Century Gothic" panose="020B0502020202020204" pitchFamily="34" charset="0"/>
            </a:endParaRPr>
          </a:p>
        </p:txBody>
      </p:sp>
      <p:sp>
        <p:nvSpPr>
          <p:cNvPr id="3" name="Content Placeholder 2"/>
          <p:cNvSpPr>
            <a:spLocks noGrp="1"/>
          </p:cNvSpPr>
          <p:nvPr>
            <p:ph idx="1"/>
          </p:nvPr>
        </p:nvSpPr>
        <p:spPr>
          <a:xfrm>
            <a:off x="241110" y="1522828"/>
            <a:ext cx="8534400" cy="4495799"/>
          </a:xfrm>
        </p:spPr>
        <p:txBody>
          <a:bodyPr/>
          <a:lstStyle/>
          <a:p>
            <a:r>
              <a:rPr lang="en-US" sz="2400" dirty="0" smtClean="0">
                <a:solidFill>
                  <a:schemeClr val="tx1"/>
                </a:solidFill>
              </a:rPr>
              <a:t>Radiation is actually in small doses all around us! </a:t>
            </a:r>
          </a:p>
          <a:p>
            <a:r>
              <a:rPr lang="en-US" sz="2400" dirty="0" smtClean="0">
                <a:solidFill>
                  <a:schemeClr val="tx1"/>
                </a:solidFill>
              </a:rPr>
              <a:t>On </a:t>
            </a:r>
            <a:r>
              <a:rPr lang="en-US" sz="2400" dirty="0">
                <a:solidFill>
                  <a:schemeClr val="tx1"/>
                </a:solidFill>
              </a:rPr>
              <a:t>average, Americans receive a radiation dose of about 0.62 rem (620 millirem) each year. Half of this </a:t>
            </a:r>
            <a:r>
              <a:rPr lang="en-US" sz="2400" dirty="0" smtClean="0">
                <a:solidFill>
                  <a:schemeClr val="tx1"/>
                </a:solidFill>
              </a:rPr>
              <a:t/>
            </a:r>
            <a:br>
              <a:rPr lang="en-US" sz="2400" dirty="0" smtClean="0">
                <a:solidFill>
                  <a:schemeClr val="tx1"/>
                </a:solidFill>
              </a:rPr>
            </a:br>
            <a:r>
              <a:rPr lang="en-US" sz="2400" dirty="0" smtClean="0">
                <a:solidFill>
                  <a:schemeClr val="tx1"/>
                </a:solidFill>
              </a:rPr>
              <a:t>dose </a:t>
            </a:r>
            <a:r>
              <a:rPr lang="en-US" sz="2400" dirty="0">
                <a:solidFill>
                  <a:schemeClr val="tx1"/>
                </a:solidFill>
              </a:rPr>
              <a:t>comes from natural background radiation. </a:t>
            </a:r>
            <a:endParaRPr lang="en-US" sz="2400" dirty="0" smtClean="0">
              <a:solidFill>
                <a:schemeClr val="tx1"/>
              </a:solidFill>
            </a:endParaRPr>
          </a:p>
          <a:p>
            <a:r>
              <a:rPr lang="en-US" sz="2400" dirty="0" smtClean="0">
                <a:solidFill>
                  <a:schemeClr val="tx1"/>
                </a:solidFill>
              </a:rPr>
              <a:t>Most </a:t>
            </a:r>
            <a:r>
              <a:rPr lang="en-US" sz="2400" dirty="0">
                <a:solidFill>
                  <a:schemeClr val="tx1"/>
                </a:solidFill>
              </a:rPr>
              <a:t>of this background exposure </a:t>
            </a:r>
            <a:r>
              <a:rPr lang="en-US" sz="2400" dirty="0" smtClean="0">
                <a:solidFill>
                  <a:schemeClr val="tx1"/>
                </a:solidFill>
              </a:rPr>
              <a:t>comes</a:t>
            </a:r>
            <a:br>
              <a:rPr lang="en-US" sz="2400" dirty="0" smtClean="0">
                <a:solidFill>
                  <a:schemeClr val="tx1"/>
                </a:solidFill>
              </a:rPr>
            </a:br>
            <a:r>
              <a:rPr lang="en-US" sz="2400" dirty="0" smtClean="0">
                <a:solidFill>
                  <a:schemeClr val="tx1"/>
                </a:solidFill>
              </a:rPr>
              <a:t> </a:t>
            </a:r>
            <a:r>
              <a:rPr lang="en-US" sz="2400" dirty="0">
                <a:solidFill>
                  <a:schemeClr val="tx1"/>
                </a:solidFill>
              </a:rPr>
              <a:t>from radon in the air, with smaller amounts </a:t>
            </a:r>
            <a:r>
              <a:rPr lang="en-US" sz="2400" dirty="0" smtClean="0">
                <a:solidFill>
                  <a:schemeClr val="tx1"/>
                </a:solidFill>
              </a:rPr>
              <a:t/>
            </a:r>
            <a:br>
              <a:rPr lang="en-US" sz="2400" dirty="0" smtClean="0">
                <a:solidFill>
                  <a:schemeClr val="tx1"/>
                </a:solidFill>
              </a:rPr>
            </a:br>
            <a:r>
              <a:rPr lang="en-US" sz="2400" dirty="0" smtClean="0">
                <a:solidFill>
                  <a:schemeClr val="tx1"/>
                </a:solidFill>
              </a:rPr>
              <a:t>from </a:t>
            </a:r>
            <a:r>
              <a:rPr lang="en-US" sz="2400" dirty="0">
                <a:solidFill>
                  <a:schemeClr val="tx1"/>
                </a:solidFill>
              </a:rPr>
              <a:t>cosmic rays and the Earth itself.</a:t>
            </a:r>
            <a:endParaRPr lang="en-US" sz="2400" dirty="0" smtClean="0">
              <a:solidFill>
                <a:schemeClr val="tx1"/>
              </a:solidFill>
            </a:endParaRPr>
          </a:p>
          <a:p>
            <a:r>
              <a:rPr lang="en-US" sz="2400" dirty="0" smtClean="0">
                <a:solidFill>
                  <a:schemeClr val="tx1"/>
                </a:solidFill>
              </a:rPr>
              <a:t>Radon in homes, Air travel radiation</a:t>
            </a:r>
          </a:p>
          <a:p>
            <a:r>
              <a:rPr lang="en-US" sz="2400" dirty="0" smtClean="0">
                <a:solidFill>
                  <a:schemeClr val="tx1"/>
                </a:solidFill>
              </a:rPr>
              <a:t>Even bananas! </a:t>
            </a:r>
            <a:r>
              <a:rPr lang="en-US" sz="1800" i="1" dirty="0" smtClean="0">
                <a:solidFill>
                  <a:schemeClr val="tx1">
                    <a:lumMod val="50000"/>
                    <a:lumOff val="50000"/>
                  </a:schemeClr>
                </a:solidFill>
              </a:rPr>
              <a:t>(</a:t>
            </a:r>
            <a:r>
              <a:rPr lang="en-US" sz="1800" i="1" dirty="0">
                <a:solidFill>
                  <a:schemeClr val="tx1">
                    <a:lumMod val="50000"/>
                    <a:lumOff val="50000"/>
                  </a:schemeClr>
                </a:solidFill>
              </a:rPr>
              <a:t>Bananas are radioactive enough to regularly cause false alarms on radiation sensors used to detect </a:t>
            </a:r>
            <a:r>
              <a:rPr lang="en-US" sz="1800" i="1" dirty="0" smtClean="0">
                <a:solidFill>
                  <a:schemeClr val="tx1">
                    <a:lumMod val="50000"/>
                    <a:lumOff val="50000"/>
                  </a:schemeClr>
                </a:solidFill>
              </a:rPr>
              <a:t>nuclear </a:t>
            </a:r>
            <a:r>
              <a:rPr lang="en-US" sz="1800" i="1" dirty="0">
                <a:solidFill>
                  <a:schemeClr val="tx1">
                    <a:lumMod val="50000"/>
                    <a:lumOff val="50000"/>
                  </a:schemeClr>
                </a:solidFill>
              </a:rPr>
              <a:t>material at US </a:t>
            </a:r>
            <a:r>
              <a:rPr lang="en-US" sz="1800" i="1" dirty="0" smtClean="0">
                <a:solidFill>
                  <a:schemeClr val="tx1">
                    <a:lumMod val="50000"/>
                    <a:lumOff val="50000"/>
                  </a:schemeClr>
                </a:solidFill>
              </a:rPr>
              <a:t>ports!)</a:t>
            </a:r>
          </a:p>
        </p:txBody>
      </p:sp>
      <p:pic>
        <p:nvPicPr>
          <p:cNvPr id="1026" name="Picture 2" descr="https://lh4.googleusercontent.com/-knfxUGU8idk/TYIjvcnI4NI/AAAAAAAAATk/lbCbnRM9DJM/s320/489px-Banan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1203" y="3159125"/>
            <a:ext cx="1248191" cy="15303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7" name="Picture 2" descr="Nuclear Medicine Technology Certification Board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3978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58" y="18197"/>
            <a:ext cx="8229600" cy="1143000"/>
          </a:xfrm>
        </p:spPr>
        <p:txBody>
          <a:bodyPr/>
          <a:lstStyle/>
          <a:p>
            <a:pPr algn="l"/>
            <a:r>
              <a:rPr lang="en-US" dirty="0" smtClean="0">
                <a:solidFill>
                  <a:srgbClr val="580000"/>
                </a:solidFill>
              </a:rPr>
              <a:t>Radiation is really everywhere?</a:t>
            </a:r>
            <a:endParaRPr lang="en-US" dirty="0">
              <a:solidFill>
                <a:srgbClr val="580000"/>
              </a:solidFill>
            </a:endParaRPr>
          </a:p>
        </p:txBody>
      </p:sp>
      <p:sp>
        <p:nvSpPr>
          <p:cNvPr id="3" name="Content Placeholder 2"/>
          <p:cNvSpPr>
            <a:spLocks noGrp="1"/>
          </p:cNvSpPr>
          <p:nvPr>
            <p:ph idx="1"/>
          </p:nvPr>
        </p:nvSpPr>
        <p:spPr/>
        <p:txBody>
          <a:bodyPr/>
          <a:lstStyle/>
          <a:p>
            <a:r>
              <a:rPr lang="en-US" sz="2800" dirty="0" smtClean="0">
                <a:solidFill>
                  <a:schemeClr val="tx1"/>
                </a:solidFill>
              </a:rPr>
              <a:t>Yep, it sure is! We </a:t>
            </a:r>
            <a:r>
              <a:rPr lang="en-US" sz="2800" dirty="0">
                <a:solidFill>
                  <a:schemeClr val="tx1"/>
                </a:solidFill>
              </a:rPr>
              <a:t>live in a radioactive world, and radiation has always been all around us as a part of our natural </a:t>
            </a:r>
            <a:r>
              <a:rPr lang="en-US" sz="2800" dirty="0" smtClean="0">
                <a:solidFill>
                  <a:schemeClr val="tx1"/>
                </a:solidFill>
              </a:rPr>
              <a:t>environment.  </a:t>
            </a:r>
          </a:p>
          <a:p>
            <a:r>
              <a:rPr lang="en-US" sz="2800" dirty="0" smtClean="0">
                <a:solidFill>
                  <a:schemeClr val="tx1"/>
                </a:solidFill>
              </a:rPr>
              <a:t>The </a:t>
            </a:r>
            <a:r>
              <a:rPr lang="en-US" sz="2800" dirty="0">
                <a:solidFill>
                  <a:schemeClr val="tx1"/>
                </a:solidFill>
              </a:rPr>
              <a:t>annual average dose per person from all sources is about 360 </a:t>
            </a:r>
            <a:r>
              <a:rPr lang="en-US" sz="2800" dirty="0" err="1">
                <a:solidFill>
                  <a:schemeClr val="tx1"/>
                </a:solidFill>
              </a:rPr>
              <a:t>mrem</a:t>
            </a:r>
            <a:r>
              <a:rPr lang="en-US" sz="2800" dirty="0">
                <a:solidFill>
                  <a:schemeClr val="tx1"/>
                </a:solidFill>
              </a:rPr>
              <a:t>, but it is not uncommon for any of us to receive more than that average does in a given year (largely as a result of medical procedures).</a:t>
            </a:r>
          </a:p>
        </p:txBody>
      </p:sp>
      <p:sp>
        <p:nvSpPr>
          <p:cNvPr id="5" name="TextBox 4"/>
          <p:cNvSpPr txBox="1"/>
          <p:nvPr/>
        </p:nvSpPr>
        <p:spPr>
          <a:xfrm>
            <a:off x="866109" y="6196013"/>
            <a:ext cx="8305800" cy="661987"/>
          </a:xfrm>
          <a:prstGeom prst="rect">
            <a:avLst/>
          </a:prstGeom>
          <a:noFill/>
        </p:spPr>
        <p:txBody>
          <a:bodyPr>
            <a:spAutoFit/>
          </a:bodyPr>
          <a:lstStyle/>
          <a:p>
            <a:pPr>
              <a:defRPr/>
            </a:pPr>
            <a:r>
              <a:rPr lang="en-US" sz="1850" b="1" i="1" dirty="0">
                <a:solidFill>
                  <a:schemeClr val="bg1"/>
                </a:solidFill>
                <a:effectLst>
                  <a:outerShdw blurRad="38100" dist="38100" dir="2700000" algn="tl">
                    <a:srgbClr val="000000">
                      <a:alpha val="43137"/>
                    </a:srgbClr>
                  </a:outerShdw>
                </a:effectLst>
                <a:latin typeface="Century Gothic" panose="020B0502020202020204" pitchFamily="34" charset="0"/>
              </a:rPr>
              <a:t>The Premier Certification Board for Nuclear Medicine Technologists</a:t>
            </a:r>
          </a:p>
          <a:p>
            <a:pPr algn="ctr">
              <a:defRPr/>
            </a:pPr>
            <a:endParaRPr lang="en-US" sz="1850" b="1" dirty="0"/>
          </a:p>
        </p:txBody>
      </p:sp>
      <p:pic>
        <p:nvPicPr>
          <p:cNvPr id="6" name="Picture 2" descr="Nuclear Medicine Technology Certification Board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337" y="6026710"/>
            <a:ext cx="763751" cy="7374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4447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24876</TotalTime>
  <Words>872</Words>
  <Application>Microsoft Office PowerPoint</Application>
  <PresentationFormat>On-screen Show (4:3)</PresentationFormat>
  <Paragraphs>76</Paragraphs>
  <Slides>16</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Aparajita</vt:lpstr>
      <vt:lpstr>Arial</vt:lpstr>
      <vt:lpstr>Calibri</vt:lpstr>
      <vt:lpstr>Century Gothic</vt:lpstr>
      <vt:lpstr>Wingdings</vt:lpstr>
      <vt:lpstr>Office Theme</vt:lpstr>
      <vt:lpstr>Default Design</vt:lpstr>
      <vt:lpstr>PowerPoint Presentation</vt:lpstr>
      <vt:lpstr>What is Nuclear Medicine?</vt:lpstr>
      <vt:lpstr>PowerPoint Presentation</vt:lpstr>
      <vt:lpstr>PowerPoint Presentation</vt:lpstr>
      <vt:lpstr>Why is Nuclear Medicine so important?</vt:lpstr>
      <vt:lpstr>What will they do to me during a nuclear medicine procedure?</vt:lpstr>
      <vt:lpstr>What about the radiation?</vt:lpstr>
      <vt:lpstr>But I really don’t like the idea of radiation…</vt:lpstr>
      <vt:lpstr>Radiation is really everywhere?</vt:lpstr>
      <vt:lpstr>Radiation Comparison</vt:lpstr>
      <vt:lpstr>PowerPoint Presentation</vt:lpstr>
      <vt:lpstr>What does the NMTCB do?</vt:lpstr>
      <vt:lpstr>NMTCB Certifications</vt:lpstr>
      <vt:lpstr>Other Great Resources</vt:lpstr>
      <vt:lpstr>A Word of Advice…</vt:lpstr>
      <vt:lpstr>PowerPoint Presentation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Neal</dc:creator>
  <cp:lastModifiedBy>John Durden</cp:lastModifiedBy>
  <cp:revision>104</cp:revision>
  <cp:lastPrinted>2015-06-02T15:00:55Z</cp:lastPrinted>
  <dcterms:created xsi:type="dcterms:W3CDTF">2015-04-16T19:08:01Z</dcterms:created>
  <dcterms:modified xsi:type="dcterms:W3CDTF">2015-08-21T03:21:46Z</dcterms:modified>
</cp:coreProperties>
</file>